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72" r:id="rId3"/>
    <p:sldId id="274" r:id="rId4"/>
    <p:sldId id="275" r:id="rId5"/>
    <p:sldId id="269" r:id="rId6"/>
    <p:sldId id="265" r:id="rId7"/>
    <p:sldId id="266" r:id="rId8"/>
    <p:sldId id="267" r:id="rId9"/>
    <p:sldId id="268" r:id="rId10"/>
    <p:sldId id="273" r:id="rId11"/>
    <p:sldId id="276" r:id="rId12"/>
    <p:sldId id="270" r:id="rId13"/>
    <p:sldId id="257" r:id="rId14"/>
    <p:sldId id="261" r:id="rId15"/>
    <p:sldId id="262" r:id="rId16"/>
    <p:sldId id="260" r:id="rId17"/>
    <p:sldId id="264" r:id="rId18"/>
    <p:sldId id="263" r:id="rId19"/>
    <p:sldId id="277" r:id="rId20"/>
    <p:sldId id="278" r:id="rId21"/>
    <p:sldId id="288" r:id="rId22"/>
    <p:sldId id="279" r:id="rId23"/>
    <p:sldId id="283" r:id="rId24"/>
    <p:sldId id="280" r:id="rId25"/>
    <p:sldId id="284" r:id="rId26"/>
    <p:sldId id="285" r:id="rId27"/>
    <p:sldId id="281" r:id="rId28"/>
    <p:sldId id="282" r:id="rId29"/>
    <p:sldId id="286" r:id="rId30"/>
    <p:sldId id="287" r:id="rId3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728468-99C2-4A3C-B479-B4A570765E37}" v="68" dt="2025-02-27T10:15:38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án Rosales" userId="4c2790e2bfca4f06" providerId="LiveId" clId="{F4728468-99C2-4A3C-B479-B4A570765E37}"/>
    <pc:docChg chg="undo custSel addSld delSld modSld sldOrd">
      <pc:chgData name="Germán Rosales" userId="4c2790e2bfca4f06" providerId="LiveId" clId="{F4728468-99C2-4A3C-B479-B4A570765E37}" dt="2025-02-27T10:19:53.156" v="1203" actId="20577"/>
      <pc:docMkLst>
        <pc:docMk/>
      </pc:docMkLst>
      <pc:sldChg chg="addSp delSp modSp new mod setBg setClrOvrMap">
        <pc:chgData name="Germán Rosales" userId="4c2790e2bfca4f06" providerId="LiveId" clId="{F4728468-99C2-4A3C-B479-B4A570765E37}" dt="2025-02-27T10:13:36.986" v="1070" actId="20577"/>
        <pc:sldMkLst>
          <pc:docMk/>
          <pc:sldMk cId="1493851662" sldId="278"/>
        </pc:sldMkLst>
        <pc:spChg chg="mod">
          <ac:chgData name="Germán Rosales" userId="4c2790e2bfca4f06" providerId="LiveId" clId="{F4728468-99C2-4A3C-B479-B4A570765E37}" dt="2025-02-27T10:13:36.986" v="1070" actId="20577"/>
          <ac:spMkLst>
            <pc:docMk/>
            <pc:sldMk cId="1493851662" sldId="278"/>
            <ac:spMk id="2" creationId="{896139E8-7A14-284B-5905-2AD5788549C1}"/>
          </ac:spMkLst>
        </pc:spChg>
        <pc:spChg chg="del">
          <ac:chgData name="Germán Rosales" userId="4c2790e2bfca4f06" providerId="LiveId" clId="{F4728468-99C2-4A3C-B479-B4A570765E37}" dt="2025-02-27T08:15:19.535" v="35" actId="478"/>
          <ac:spMkLst>
            <pc:docMk/>
            <pc:sldMk cId="1493851662" sldId="278"/>
            <ac:spMk id="3" creationId="{706E15A1-0E53-0BE0-CEA6-47770A129336}"/>
          </ac:spMkLst>
        </pc:spChg>
        <pc:spChg chg="add del">
          <ac:chgData name="Germán Rosales" userId="4c2790e2bfca4f06" providerId="LiveId" clId="{F4728468-99C2-4A3C-B479-B4A570765E37}" dt="2025-02-27T08:15:53.075" v="37" actId="26606"/>
          <ac:spMkLst>
            <pc:docMk/>
            <pc:sldMk cId="1493851662" sldId="278"/>
            <ac:spMk id="8" creationId="{C1DD1A8A-57D5-4A81-AD04-532B043C5611}"/>
          </ac:spMkLst>
        </pc:spChg>
        <pc:spChg chg="add del">
          <ac:chgData name="Germán Rosales" userId="4c2790e2bfca4f06" providerId="LiveId" clId="{F4728468-99C2-4A3C-B479-B4A570765E37}" dt="2025-02-27T08:15:53.075" v="37" actId="26606"/>
          <ac:spMkLst>
            <pc:docMk/>
            <pc:sldMk cId="1493851662" sldId="278"/>
            <ac:spMk id="10" creationId="{007891EC-4501-44ED-A8C8-B11B6DB767AB}"/>
          </ac:spMkLst>
        </pc:spChg>
        <pc:spChg chg="add del">
          <ac:chgData name="Germán Rosales" userId="4c2790e2bfca4f06" providerId="LiveId" clId="{F4728468-99C2-4A3C-B479-B4A570765E37}" dt="2025-02-27T08:16:11.919" v="38" actId="26606"/>
          <ac:spMkLst>
            <pc:docMk/>
            <pc:sldMk cId="1493851662" sldId="278"/>
            <ac:spMk id="15" creationId="{71B2258F-86CA-4D4D-8270-BC05FCDEBFB3}"/>
          </ac:spMkLst>
        </pc:spChg>
        <pc:spChg chg="add del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0" creationId="{3A930249-8242-4E2B-AF17-C01826488321}"/>
          </ac:spMkLst>
        </pc:spChg>
        <pc:spChg chg="add del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2" creationId="{A5BDD999-C5E1-4B3E-A710-768673819165}"/>
          </ac:spMkLst>
        </pc:spChg>
        <pc:spChg chg="add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7" creationId="{C1DD1A8A-57D5-4A81-AD04-532B043C5611}"/>
          </ac:spMkLst>
        </pc:spChg>
        <pc:spChg chg="add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9" creationId="{007891EC-4501-44ED-A8C8-B11B6DB767AB}"/>
          </ac:spMkLst>
        </pc:spChg>
        <pc:picChg chg="add mod">
          <ac:chgData name="Germán Rosales" userId="4c2790e2bfca4f06" providerId="LiveId" clId="{F4728468-99C2-4A3C-B479-B4A570765E37}" dt="2025-02-27T08:20:23.708" v="57"/>
          <ac:picMkLst>
            <pc:docMk/>
            <pc:sldMk cId="1493851662" sldId="278"/>
            <ac:picMk id="4" creationId="{63B4ED55-57C8-F0F7-5819-928998BF1761}"/>
          </ac:picMkLst>
        </pc:picChg>
      </pc:sldChg>
      <pc:sldChg chg="addSp delSp modSp new mod setBg">
        <pc:chgData name="Germán Rosales" userId="4c2790e2bfca4f06" providerId="LiveId" clId="{F4728468-99C2-4A3C-B479-B4A570765E37}" dt="2025-02-27T10:17:53.715" v="1135" actId="20577"/>
        <pc:sldMkLst>
          <pc:docMk/>
          <pc:sldMk cId="3507220389" sldId="279"/>
        </pc:sldMkLst>
        <pc:spChg chg="mod">
          <ac:chgData name="Germán Rosales" userId="4c2790e2bfca4f06" providerId="LiveId" clId="{F4728468-99C2-4A3C-B479-B4A570765E37}" dt="2025-02-27T09:29:43.672" v="661" actId="26606"/>
          <ac:spMkLst>
            <pc:docMk/>
            <pc:sldMk cId="3507220389" sldId="279"/>
            <ac:spMk id="2" creationId="{0476D8B5-1E9B-CED4-9D14-176C11A9D150}"/>
          </ac:spMkLst>
        </pc:spChg>
        <pc:spChg chg="del">
          <ac:chgData name="Germán Rosales" userId="4c2790e2bfca4f06" providerId="LiveId" clId="{F4728468-99C2-4A3C-B479-B4A570765E37}" dt="2025-02-27T09:28:45.682" v="656" actId="478"/>
          <ac:spMkLst>
            <pc:docMk/>
            <pc:sldMk cId="3507220389" sldId="279"/>
            <ac:spMk id="3" creationId="{F357FE6D-8B7A-25F1-AAB1-B03C2EE9612B}"/>
          </ac:spMkLst>
        </pc:spChg>
        <pc:spChg chg="mod">
          <ac:chgData name="Germán Rosales" userId="4c2790e2bfca4f06" providerId="LiveId" clId="{F4728468-99C2-4A3C-B479-B4A570765E37}" dt="2025-02-27T10:17:53.715" v="1135" actId="20577"/>
          <ac:spMkLst>
            <pc:docMk/>
            <pc:sldMk cId="3507220389" sldId="279"/>
            <ac:spMk id="4" creationId="{85A7B647-2134-10A8-7F5E-FFAF6352B803}"/>
          </ac:spMkLst>
        </pc:spChg>
        <pc:spChg chg="add">
          <ac:chgData name="Germán Rosales" userId="4c2790e2bfca4f06" providerId="LiveId" clId="{F4728468-99C2-4A3C-B479-B4A570765E37}" dt="2025-02-27T08:30:13.907" v="391"/>
          <ac:spMkLst>
            <pc:docMk/>
            <pc:sldMk cId="3507220389" sldId="279"/>
            <ac:spMk id="5" creationId="{5EE58830-FC35-51D3-3964-2BE930FFAC56}"/>
          </ac:spMkLst>
        </pc:spChg>
        <pc:spChg chg="add">
          <ac:chgData name="Germán Rosales" userId="4c2790e2bfca4f06" providerId="LiveId" clId="{F4728468-99C2-4A3C-B479-B4A570765E37}" dt="2025-02-27T08:30:18.176" v="392"/>
          <ac:spMkLst>
            <pc:docMk/>
            <pc:sldMk cId="3507220389" sldId="279"/>
            <ac:spMk id="6" creationId="{72DD51E3-E0BB-98EC-659B-4F1CE8BBEC4A}"/>
          </ac:spMkLst>
        </pc:spChg>
        <pc:spChg chg="add">
          <ac:chgData name="Germán Rosales" userId="4c2790e2bfca4f06" providerId="LiveId" clId="{F4728468-99C2-4A3C-B479-B4A570765E37}" dt="2025-02-27T08:31:19.095" v="419"/>
          <ac:spMkLst>
            <pc:docMk/>
            <pc:sldMk cId="3507220389" sldId="279"/>
            <ac:spMk id="7" creationId="{6917D2D7-46EB-15A6-3AA4-BF2D3B1373A1}"/>
          </ac:spMkLst>
        </pc:spChg>
        <pc:picChg chg="add mod">
          <ac:chgData name="Germán Rosales" userId="4c2790e2bfca4f06" providerId="LiveId" clId="{F4728468-99C2-4A3C-B479-B4A570765E37}" dt="2025-02-27T09:29:43.672" v="661" actId="26606"/>
          <ac:picMkLst>
            <pc:docMk/>
            <pc:sldMk cId="3507220389" sldId="279"/>
            <ac:picMk id="1029" creationId="{BB05DE9F-9A15-71BD-4208-22F0828F0D08}"/>
          </ac:picMkLst>
        </pc:picChg>
        <pc:picChg chg="add mod">
          <ac:chgData name="Germán Rosales" userId="4c2790e2bfca4f06" providerId="LiveId" clId="{F4728468-99C2-4A3C-B479-B4A570765E37}" dt="2025-02-27T09:29:43.672" v="661" actId="26606"/>
          <ac:picMkLst>
            <pc:docMk/>
            <pc:sldMk cId="3507220389" sldId="279"/>
            <ac:picMk id="1031" creationId="{2DC3093E-D3BC-2F7A-43CC-869FF7476971}"/>
          </ac:picMkLst>
        </pc:picChg>
        <pc:cxnChg chg="add">
          <ac:chgData name="Germán Rosales" userId="4c2790e2bfca4f06" providerId="LiveId" clId="{F4728468-99C2-4A3C-B479-B4A570765E37}" dt="2025-02-27T09:29:43.672" v="661" actId="26606"/>
          <ac:cxnSpMkLst>
            <pc:docMk/>
            <pc:sldMk cId="3507220389" sldId="279"/>
            <ac:cxnSpMk id="1036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10:18:26.753" v="1151" actId="20577"/>
        <pc:sldMkLst>
          <pc:docMk/>
          <pc:sldMk cId="3991096719" sldId="280"/>
        </pc:sldMkLst>
        <pc:spChg chg="mod">
          <ac:chgData name="Germán Rosales" userId="4c2790e2bfca4f06" providerId="LiveId" clId="{F4728468-99C2-4A3C-B479-B4A570765E37}" dt="2025-02-27T09:32:16.176" v="674" actId="26606"/>
          <ac:spMkLst>
            <pc:docMk/>
            <pc:sldMk cId="3991096719" sldId="280"/>
            <ac:spMk id="2" creationId="{6456DA7B-FF1D-82FC-3618-BC3BE375A40F}"/>
          </ac:spMkLst>
        </pc:spChg>
        <pc:spChg chg="del">
          <ac:chgData name="Germán Rosales" userId="4c2790e2bfca4f06" providerId="LiveId" clId="{F4728468-99C2-4A3C-B479-B4A570765E37}" dt="2025-02-27T09:30:18.400" v="664" actId="478"/>
          <ac:spMkLst>
            <pc:docMk/>
            <pc:sldMk cId="3991096719" sldId="280"/>
            <ac:spMk id="3" creationId="{9F876D0C-025D-A339-B012-5CC7FD0FA6DF}"/>
          </ac:spMkLst>
        </pc:spChg>
        <pc:spChg chg="mod">
          <ac:chgData name="Germán Rosales" userId="4c2790e2bfca4f06" providerId="LiveId" clId="{F4728468-99C2-4A3C-B479-B4A570765E37}" dt="2025-02-27T10:18:26.753" v="1151" actId="20577"/>
          <ac:spMkLst>
            <pc:docMk/>
            <pc:sldMk cId="3991096719" sldId="280"/>
            <ac:spMk id="4" creationId="{AD691C4A-972C-D06F-53DE-C715070B68CC}"/>
          </ac:spMkLst>
        </pc:spChg>
        <pc:spChg chg="add">
          <ac:chgData name="Germán Rosales" userId="4c2790e2bfca4f06" providerId="LiveId" clId="{F4728468-99C2-4A3C-B479-B4A570765E37}" dt="2025-02-27T08:57:14.781" v="521"/>
          <ac:spMkLst>
            <pc:docMk/>
            <pc:sldMk cId="3991096719" sldId="280"/>
            <ac:spMk id="5" creationId="{7AAFF01F-B5D5-D3D7-752E-59697952E665}"/>
          </ac:spMkLst>
        </pc:spChg>
        <pc:picChg chg="add mod">
          <ac:chgData name="Germán Rosales" userId="4c2790e2bfca4f06" providerId="LiveId" clId="{F4728468-99C2-4A3C-B479-B4A570765E37}" dt="2025-02-27T09:32:16.176" v="674" actId="26606"/>
          <ac:picMkLst>
            <pc:docMk/>
            <pc:sldMk cId="3991096719" sldId="280"/>
            <ac:picMk id="2051" creationId="{27A7DE3E-852E-1B4F-D732-ABAF8F8DE914}"/>
          </ac:picMkLst>
        </pc:picChg>
        <pc:picChg chg="add mod">
          <ac:chgData name="Germán Rosales" userId="4c2790e2bfca4f06" providerId="LiveId" clId="{F4728468-99C2-4A3C-B479-B4A570765E37}" dt="2025-02-27T09:32:16.176" v="674" actId="26606"/>
          <ac:picMkLst>
            <pc:docMk/>
            <pc:sldMk cId="3991096719" sldId="280"/>
            <ac:picMk id="2053" creationId="{A47BE822-AB77-AC5E-D7E2-95ACEFDA0D2A}"/>
          </ac:picMkLst>
        </pc:picChg>
        <pc:cxnChg chg="add">
          <ac:chgData name="Germán Rosales" userId="4c2790e2bfca4f06" providerId="LiveId" clId="{F4728468-99C2-4A3C-B479-B4A570765E37}" dt="2025-02-27T09:32:16.176" v="674" actId="26606"/>
          <ac:cxnSpMkLst>
            <pc:docMk/>
            <pc:sldMk cId="3991096719" sldId="280"/>
            <ac:cxnSpMk id="2058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5:39.381" v="617" actId="26606"/>
        <pc:sldMkLst>
          <pc:docMk/>
          <pc:sldMk cId="2899003167" sldId="281"/>
        </pc:sldMkLst>
        <pc:spChg chg="mo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2" creationId="{30967133-CBDD-AAA9-514F-C3052B1E789F}"/>
          </ac:spMkLst>
        </pc:spChg>
        <pc:spChg chg="del">
          <ac:chgData name="Germán Rosales" userId="4c2790e2bfca4f06" providerId="LiveId" clId="{F4728468-99C2-4A3C-B479-B4A570765E37}" dt="2025-02-27T09:17:12.692" v="591" actId="478"/>
          <ac:spMkLst>
            <pc:docMk/>
            <pc:sldMk cId="2899003167" sldId="281"/>
            <ac:spMk id="3" creationId="{704F1B36-BCD4-A996-BD1D-6547E1FF957E}"/>
          </ac:spMkLst>
        </pc:spChg>
        <pc:spChg chg="del mod">
          <ac:chgData name="Germán Rosales" userId="4c2790e2bfca4f06" providerId="LiveId" clId="{F4728468-99C2-4A3C-B479-B4A570765E37}" dt="2025-02-27T09:17:12.692" v="591" actId="478"/>
          <ac:spMkLst>
            <pc:docMk/>
            <pc:sldMk cId="2899003167" sldId="281"/>
            <ac:spMk id="4" creationId="{88CEF4D7-06A5-D8B6-8671-56E43121F24C}"/>
          </ac:spMkLst>
        </pc:spChg>
        <pc:spChg chg="add del mod">
          <ac:chgData name="Germán Rosales" userId="4c2790e2bfca4f06" providerId="LiveId" clId="{F4728468-99C2-4A3C-B479-B4A570765E37}" dt="2025-02-27T09:17:17.751" v="592" actId="478"/>
          <ac:spMkLst>
            <pc:docMk/>
            <pc:sldMk cId="2899003167" sldId="281"/>
            <ac:spMk id="6" creationId="{6111C0DF-F990-976F-B75A-7F52BF977667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3" creationId="{F0A604E4-7307-451C-93BE-F1F7E1BF3BF8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5" creationId="{F7F3A0AA-35E5-4085-942B-737839030604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7" creationId="{402F5C38-C747-4173-ABBF-656E39E82130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9" creationId="{E37EECFC-A684-4391-AE85-4CDAF5565F61}"/>
          </ac:spMkLst>
        </pc:spChg>
        <pc:graphicFrameChg chg="add mod">
          <ac:chgData name="Germán Rosales" userId="4c2790e2bfca4f06" providerId="LiveId" clId="{F4728468-99C2-4A3C-B479-B4A570765E37}" dt="2025-02-27T09:24:04.397" v="609"/>
          <ac:graphicFrameMkLst>
            <pc:docMk/>
            <pc:sldMk cId="2899003167" sldId="281"/>
            <ac:graphicFrameMk id="7" creationId="{AFDFA2AB-0DD8-F4E6-078A-EED33463D2CD}"/>
          </ac:graphicFrameMkLst>
        </pc:graphicFrameChg>
        <pc:picChg chg="add mod">
          <ac:chgData name="Germán Rosales" userId="4c2790e2bfca4f06" providerId="LiveId" clId="{F4728468-99C2-4A3C-B479-B4A570765E37}" dt="2025-02-27T09:25:39.381" v="617" actId="26606"/>
          <ac:picMkLst>
            <pc:docMk/>
            <pc:sldMk cId="2899003167" sldId="281"/>
            <ac:picMk id="8" creationId="{96D41EF1-3924-A652-5C83-06ACE413E900}"/>
          </ac:picMkLst>
        </pc:picChg>
      </pc:sldChg>
      <pc:sldChg chg="addSp delSp modSp add mod setBg">
        <pc:chgData name="Germán Rosales" userId="4c2790e2bfca4f06" providerId="LiveId" clId="{F4728468-99C2-4A3C-B479-B4A570765E37}" dt="2025-02-27T10:19:53.156" v="1203" actId="20577"/>
        <pc:sldMkLst>
          <pc:docMk/>
          <pc:sldMk cId="3933623324" sldId="282"/>
        </pc:sldMkLst>
        <pc:spChg chg="mod">
          <ac:chgData name="Germán Rosales" userId="4c2790e2bfca4f06" providerId="LiveId" clId="{F4728468-99C2-4A3C-B479-B4A570765E37}" dt="2025-02-27T09:38:58.211" v="714" actId="26606"/>
          <ac:spMkLst>
            <pc:docMk/>
            <pc:sldMk cId="3933623324" sldId="282"/>
            <ac:spMk id="2" creationId="{1AC10CED-AE47-F473-462B-0054D741CB4F}"/>
          </ac:spMkLst>
        </pc:spChg>
        <pc:spChg chg="del">
          <ac:chgData name="Germán Rosales" userId="4c2790e2bfca4f06" providerId="LiveId" clId="{F4728468-99C2-4A3C-B479-B4A570765E37}" dt="2025-02-27T09:37:46.909" v="707" actId="478"/>
          <ac:spMkLst>
            <pc:docMk/>
            <pc:sldMk cId="3933623324" sldId="282"/>
            <ac:spMk id="3" creationId="{2CCC9C7F-739C-EEDB-6CB6-6C397558ED3D}"/>
          </ac:spMkLst>
        </pc:spChg>
        <pc:spChg chg="mod ord">
          <ac:chgData name="Germán Rosales" userId="4c2790e2bfca4f06" providerId="LiveId" clId="{F4728468-99C2-4A3C-B479-B4A570765E37}" dt="2025-02-27T10:19:53.156" v="1203" actId="20577"/>
          <ac:spMkLst>
            <pc:docMk/>
            <pc:sldMk cId="3933623324" sldId="282"/>
            <ac:spMk id="4" creationId="{94C235F1-0688-4635-4303-A776078439D2}"/>
          </ac:spMkLst>
        </pc:spChg>
        <pc:picChg chg="add mod">
          <ac:chgData name="Germán Rosales" userId="4c2790e2bfca4f06" providerId="LiveId" clId="{F4728468-99C2-4A3C-B479-B4A570765E37}" dt="2025-02-27T09:38:58.211" v="714" actId="26606"/>
          <ac:picMkLst>
            <pc:docMk/>
            <pc:sldMk cId="3933623324" sldId="282"/>
            <ac:picMk id="8194" creationId="{EC9DAE95-E99C-93E0-D3F8-91BEA14BA0E6}"/>
          </ac:picMkLst>
        </pc:picChg>
        <pc:picChg chg="add mod">
          <ac:chgData name="Germán Rosales" userId="4c2790e2bfca4f06" providerId="LiveId" clId="{F4728468-99C2-4A3C-B479-B4A570765E37}" dt="2025-02-27T09:38:58.211" v="714" actId="26606"/>
          <ac:picMkLst>
            <pc:docMk/>
            <pc:sldMk cId="3933623324" sldId="282"/>
            <ac:picMk id="8196" creationId="{E31B2AAE-6B7F-6037-7C7C-DB035B44AA8D}"/>
          </ac:picMkLst>
        </pc:picChg>
        <pc:cxnChg chg="add del">
          <ac:chgData name="Germán Rosales" userId="4c2790e2bfca4f06" providerId="LiveId" clId="{F4728468-99C2-4A3C-B479-B4A570765E37}" dt="2025-02-27T09:38:02.380" v="712" actId="26606"/>
          <ac:cxnSpMkLst>
            <pc:docMk/>
            <pc:sldMk cId="3933623324" sldId="282"/>
            <ac:cxnSpMk id="8199" creationId="{249EDD1B-F94D-B4E6-ACAA-566B9A26FDE3}"/>
          </ac:cxnSpMkLst>
        </pc:cxnChg>
        <pc:cxnChg chg="add">
          <ac:chgData name="Germán Rosales" userId="4c2790e2bfca4f06" providerId="LiveId" clId="{F4728468-99C2-4A3C-B479-B4A570765E37}" dt="2025-02-27T09:38:58.211" v="714" actId="26606"/>
          <ac:cxnSpMkLst>
            <pc:docMk/>
            <pc:sldMk cId="3933623324" sldId="282"/>
            <ac:cxnSpMk id="8201" creationId="{249EDD1B-F94D-B4E6-ACAA-566B9A26FDE3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5:08.247" v="615" actId="26606"/>
        <pc:sldMkLst>
          <pc:docMk/>
          <pc:sldMk cId="89327308" sldId="283"/>
        </pc:sldMkLst>
        <pc:spChg chg="mo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2" creationId="{802EBF3B-0D78-1847-0042-FEADEE43E91F}"/>
          </ac:spMkLst>
        </pc:spChg>
        <pc:spChg chg="del">
          <ac:chgData name="Germán Rosales" userId="4c2790e2bfca4f06" providerId="LiveId" clId="{F4728468-99C2-4A3C-B479-B4A570765E37}" dt="2025-02-27T09:22:33.863" v="600" actId="478"/>
          <ac:spMkLst>
            <pc:docMk/>
            <pc:sldMk cId="89327308" sldId="283"/>
            <ac:spMk id="3" creationId="{3D8A2A81-33AD-1FC2-6BB4-4486038C6309}"/>
          </ac:spMkLst>
        </pc:spChg>
        <pc:spChg chg="del">
          <ac:chgData name="Germán Rosales" userId="4c2790e2bfca4f06" providerId="LiveId" clId="{F4728468-99C2-4A3C-B479-B4A570765E37}" dt="2025-02-27T09:22:31.764" v="598" actId="478"/>
          <ac:spMkLst>
            <pc:docMk/>
            <pc:sldMk cId="89327308" sldId="283"/>
            <ac:spMk id="4" creationId="{900564B4-B259-469D-B436-A3B3931A12FD}"/>
          </ac:spMkLst>
        </pc:spChg>
        <pc:spChg chg="add del mod">
          <ac:chgData name="Germán Rosales" userId="4c2790e2bfca4f06" providerId="LiveId" clId="{F4728468-99C2-4A3C-B479-B4A570765E37}" dt="2025-02-27T09:22:32.607" v="599" actId="478"/>
          <ac:spMkLst>
            <pc:docMk/>
            <pc:sldMk cId="89327308" sldId="283"/>
            <ac:spMk id="6" creationId="{0D37AB30-8026-573F-5D57-DDEF34BB41AB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3" creationId="{A8384FB5-9ADC-4DDC-881B-597D56F5B15D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5" creationId="{1199E1B1-A8C0-4FE8-A5A8-1CB41D69F857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7" creationId="{84A8DE83-DE75-4B41-9DB4-A7EC0B0DEC0B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9" creationId="{A7009A0A-BEF5-4EAC-AF15-E4F9F002E239}"/>
          </ac:spMkLst>
        </pc:spChg>
        <pc:graphicFrameChg chg="add mod">
          <ac:chgData name="Germán Rosales" userId="4c2790e2bfca4f06" providerId="LiveId" clId="{F4728468-99C2-4A3C-B479-B4A570765E37}" dt="2025-02-27T09:22:55.754" v="601"/>
          <ac:graphicFrameMkLst>
            <pc:docMk/>
            <pc:sldMk cId="89327308" sldId="283"/>
            <ac:graphicFrameMk id="7" creationId="{5ED1C355-1259-CE52-A365-909887681551}"/>
          </ac:graphicFrameMkLst>
        </pc:graphicFrameChg>
        <pc:picChg chg="add mod">
          <ac:chgData name="Germán Rosales" userId="4c2790e2bfca4f06" providerId="LiveId" clId="{F4728468-99C2-4A3C-B479-B4A570765E37}" dt="2025-02-27T09:25:08.247" v="615" actId="26606"/>
          <ac:picMkLst>
            <pc:docMk/>
            <pc:sldMk cId="89327308" sldId="283"/>
            <ac:picMk id="8" creationId="{BE61369E-BC07-0353-16C7-A15468A893AE}"/>
          </ac:picMkLst>
        </pc:picChg>
      </pc:sldChg>
      <pc:sldChg chg="addSp delSp modSp add mod setBg">
        <pc:chgData name="Germán Rosales" userId="4c2790e2bfca4f06" providerId="LiveId" clId="{F4728468-99C2-4A3C-B479-B4A570765E37}" dt="2025-02-27T09:25:17.747" v="616" actId="26606"/>
        <pc:sldMkLst>
          <pc:docMk/>
          <pc:sldMk cId="484085006" sldId="284"/>
        </pc:sldMkLst>
        <pc:spChg chg="mo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2" creationId="{32DAA020-277D-8731-AAC5-ACBDE9FADD31}"/>
          </ac:spMkLst>
        </pc:spChg>
        <pc:spChg chg="del">
          <ac:chgData name="Germán Rosales" userId="4c2790e2bfca4f06" providerId="LiveId" clId="{F4728468-99C2-4A3C-B479-B4A570765E37}" dt="2025-02-27T09:17:06.207" v="590" actId="478"/>
          <ac:spMkLst>
            <pc:docMk/>
            <pc:sldMk cId="484085006" sldId="284"/>
            <ac:spMk id="3" creationId="{288E9EE7-15DD-296A-EFE2-B4683ED357F3}"/>
          </ac:spMkLst>
        </pc:spChg>
        <pc:spChg chg="del">
          <ac:chgData name="Germán Rosales" userId="4c2790e2bfca4f06" providerId="LiveId" clId="{F4728468-99C2-4A3C-B479-B4A570765E37}" dt="2025-02-27T09:17:03.176" v="588" actId="478"/>
          <ac:spMkLst>
            <pc:docMk/>
            <pc:sldMk cId="484085006" sldId="284"/>
            <ac:spMk id="4" creationId="{9531D52D-3EB9-937F-A33E-95E71AEBB0C6}"/>
          </ac:spMkLst>
        </pc:spChg>
        <pc:spChg chg="add del mod">
          <ac:chgData name="Germán Rosales" userId="4c2790e2bfca4f06" providerId="LiveId" clId="{F4728468-99C2-4A3C-B479-B4A570765E37}" dt="2025-02-27T09:17:04.982" v="589" actId="478"/>
          <ac:spMkLst>
            <pc:docMk/>
            <pc:sldMk cId="484085006" sldId="284"/>
            <ac:spMk id="6" creationId="{F8108AF2-9B53-34D7-74DD-277E44F58397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3" creationId="{A8384FB5-9ADC-4DDC-881B-597D56F5B15D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5" creationId="{1199E1B1-A8C0-4FE8-A5A8-1CB41D69F857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7" creationId="{84A8DE83-DE75-4B41-9DB4-A7EC0B0DEC0B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9" creationId="{A7009A0A-BEF5-4EAC-AF15-E4F9F002E239}"/>
          </ac:spMkLst>
        </pc:spChg>
        <pc:graphicFrameChg chg="add mod">
          <ac:chgData name="Germán Rosales" userId="4c2790e2bfca4f06" providerId="LiveId" clId="{F4728468-99C2-4A3C-B479-B4A570765E37}" dt="2025-02-27T09:23:39.340" v="605"/>
          <ac:graphicFrameMkLst>
            <pc:docMk/>
            <pc:sldMk cId="484085006" sldId="284"/>
            <ac:graphicFrameMk id="7" creationId="{85122970-141E-D455-8B4E-B8868564FEDB}"/>
          </ac:graphicFrameMkLst>
        </pc:graphicFrameChg>
        <pc:picChg chg="add mod">
          <ac:chgData name="Germán Rosales" userId="4c2790e2bfca4f06" providerId="LiveId" clId="{F4728468-99C2-4A3C-B479-B4A570765E37}" dt="2025-02-27T09:25:17.747" v="616" actId="26606"/>
          <ac:picMkLst>
            <pc:docMk/>
            <pc:sldMk cId="484085006" sldId="284"/>
            <ac:picMk id="8" creationId="{0680997C-F048-2670-2149-E05D906B652C}"/>
          </ac:picMkLst>
        </pc:picChg>
      </pc:sldChg>
      <pc:sldChg chg="addSp delSp modSp add mod ord setBg">
        <pc:chgData name="Germán Rosales" userId="4c2790e2bfca4f06" providerId="LiveId" clId="{F4728468-99C2-4A3C-B479-B4A570765E37}" dt="2025-02-27T10:19:17.830" v="1191" actId="20577"/>
        <pc:sldMkLst>
          <pc:docMk/>
          <pc:sldMk cId="1556773175" sldId="285"/>
        </pc:sldMkLst>
        <pc:spChg chg="mod">
          <ac:chgData name="Germán Rosales" userId="4c2790e2bfca4f06" providerId="LiveId" clId="{F4728468-99C2-4A3C-B479-B4A570765E37}" dt="2025-02-27T09:35:48.474" v="698" actId="26606"/>
          <ac:spMkLst>
            <pc:docMk/>
            <pc:sldMk cId="1556773175" sldId="285"/>
            <ac:spMk id="2" creationId="{F81E312C-F3D1-107A-7A8B-C76896EF1FF4}"/>
          </ac:spMkLst>
        </pc:spChg>
        <pc:spChg chg="del">
          <ac:chgData name="Germán Rosales" userId="4c2790e2bfca4f06" providerId="LiveId" clId="{F4728468-99C2-4A3C-B479-B4A570765E37}" dt="2025-02-27T09:34:27.198" v="696" actId="478"/>
          <ac:spMkLst>
            <pc:docMk/>
            <pc:sldMk cId="1556773175" sldId="285"/>
            <ac:spMk id="3" creationId="{D7DE506A-FFEA-789D-A0F5-AA278F184E50}"/>
          </ac:spMkLst>
        </pc:spChg>
        <pc:spChg chg="mod ord">
          <ac:chgData name="Germán Rosales" userId="4c2790e2bfca4f06" providerId="LiveId" clId="{F4728468-99C2-4A3C-B479-B4A570765E37}" dt="2025-02-27T10:19:17.830" v="1191" actId="20577"/>
          <ac:spMkLst>
            <pc:docMk/>
            <pc:sldMk cId="1556773175" sldId="285"/>
            <ac:spMk id="4" creationId="{AD1D1C45-B13F-A03B-32DE-7CC477FFDDA7}"/>
          </ac:spMkLst>
        </pc:spChg>
        <pc:picChg chg="add mod">
          <ac:chgData name="Germán Rosales" userId="4c2790e2bfca4f06" providerId="LiveId" clId="{F4728468-99C2-4A3C-B479-B4A570765E37}" dt="2025-02-27T09:35:48.474" v="698" actId="26606"/>
          <ac:picMkLst>
            <pc:docMk/>
            <pc:sldMk cId="1556773175" sldId="285"/>
            <ac:picMk id="7170" creationId="{9360A9A3-FFAA-AEB5-0521-5D665DFCFEB4}"/>
          </ac:picMkLst>
        </pc:picChg>
        <pc:cxnChg chg="add">
          <ac:chgData name="Germán Rosales" userId="4c2790e2bfca4f06" providerId="LiveId" clId="{F4728468-99C2-4A3C-B479-B4A570765E37}" dt="2025-02-27T09:35:48.474" v="698" actId="26606"/>
          <ac:cxnSpMkLst>
            <pc:docMk/>
            <pc:sldMk cId="1556773175" sldId="285"/>
            <ac:cxnSpMk id="7175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7:17.698" v="655" actId="26606"/>
        <pc:sldMkLst>
          <pc:docMk/>
          <pc:sldMk cId="12661832" sldId="286"/>
        </pc:sldMkLst>
        <pc:spChg chg="mo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" creationId="{A9EC53CB-141C-C96A-9D5A-56300E1D3A3E}"/>
          </ac:spMkLst>
        </pc:spChg>
        <pc:spChg chg="del">
          <ac:chgData name="Germán Rosales" userId="4c2790e2bfca4f06" providerId="LiveId" clId="{F4728468-99C2-4A3C-B479-B4A570765E37}" dt="2025-02-27T09:17:31.592" v="597" actId="478"/>
          <ac:spMkLst>
            <pc:docMk/>
            <pc:sldMk cId="12661832" sldId="286"/>
            <ac:spMk id="3" creationId="{F6651F98-0C11-7B62-9FF0-4E1858629F2F}"/>
          </ac:spMkLst>
        </pc:spChg>
        <pc:spChg chg="del">
          <ac:chgData name="Germán Rosales" userId="4c2790e2bfca4f06" providerId="LiveId" clId="{F4728468-99C2-4A3C-B479-B4A570765E37}" dt="2025-02-27T09:17:29.654" v="595" actId="478"/>
          <ac:spMkLst>
            <pc:docMk/>
            <pc:sldMk cId="12661832" sldId="286"/>
            <ac:spMk id="4" creationId="{6D12069D-F97C-211E-8FF7-45BE61CA1B3E}"/>
          </ac:spMkLst>
        </pc:spChg>
        <pc:spChg chg="add del mod">
          <ac:chgData name="Germán Rosales" userId="4c2790e2bfca4f06" providerId="LiveId" clId="{F4728468-99C2-4A3C-B479-B4A570765E37}" dt="2025-02-27T09:17:30.423" v="596" actId="478"/>
          <ac:spMkLst>
            <pc:docMk/>
            <pc:sldMk cId="12661832" sldId="286"/>
            <ac:spMk id="6" creationId="{781A0016-A5E7-C8DA-C063-70467DDA87B9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16" creationId="{F0A604E4-7307-451C-93BE-F1F7E1BF3BF8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18" creationId="{F7F3A0AA-35E5-4085-942B-737839030604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0" creationId="{402F5C38-C747-4173-ABBF-656E39E82130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2" creationId="{E37EECFC-A684-4391-AE85-4CDAF5565F61}"/>
          </ac:spMkLst>
        </pc:spChg>
        <pc:graphicFrameChg chg="add mod">
          <ac:chgData name="Germán Rosales" userId="4c2790e2bfca4f06" providerId="LiveId" clId="{F4728468-99C2-4A3C-B479-B4A570765E37}" dt="2025-02-27T09:24:30.134" v="613"/>
          <ac:graphicFrameMkLst>
            <pc:docMk/>
            <pc:sldMk cId="12661832" sldId="286"/>
            <ac:graphicFrameMk id="7" creationId="{3783AD87-A056-A69F-CA1F-FE79BD8B8DEF}"/>
          </ac:graphicFrameMkLst>
        </pc:graphicFrameChg>
        <pc:graphicFrameChg chg="add del mod">
          <ac:chgData name="Germán Rosales" userId="4c2790e2bfca4f06" providerId="LiveId" clId="{F4728468-99C2-4A3C-B479-B4A570765E37}" dt="2025-02-27T09:25:57.300" v="619" actId="21"/>
          <ac:graphicFrameMkLst>
            <pc:docMk/>
            <pc:sldMk cId="12661832" sldId="286"/>
            <ac:graphicFrameMk id="8" creationId="{6B5AF727-D4D6-CC6B-3219-8D6AE712BA18}"/>
          </ac:graphicFrameMkLst>
        </pc:graphicFrameChg>
        <pc:graphicFrameChg chg="add del mod">
          <ac:chgData name="Germán Rosales" userId="4c2790e2bfca4f06" providerId="LiveId" clId="{F4728468-99C2-4A3C-B479-B4A570765E37}" dt="2025-02-27T09:27:08.421" v="652" actId="478"/>
          <ac:graphicFrameMkLst>
            <pc:docMk/>
            <pc:sldMk cId="12661832" sldId="286"/>
            <ac:graphicFrameMk id="9" creationId="{6B5AF727-D4D6-CC6B-3219-8D6AE712BA18}"/>
          </ac:graphicFrameMkLst>
        </pc:graphicFrameChg>
        <pc:graphicFrameChg chg="add mod">
          <ac:chgData name="Germán Rosales" userId="4c2790e2bfca4f06" providerId="LiveId" clId="{F4728468-99C2-4A3C-B479-B4A570765E37}" dt="2025-02-27T09:27:10.243" v="653"/>
          <ac:graphicFrameMkLst>
            <pc:docMk/>
            <pc:sldMk cId="12661832" sldId="286"/>
            <ac:graphicFrameMk id="10" creationId="{5A6F23A0-CF98-C31D-17CE-077A374B76C1}"/>
          </ac:graphicFrameMkLst>
        </pc:graphicFrameChg>
        <pc:picChg chg="add mod">
          <ac:chgData name="Germán Rosales" userId="4c2790e2bfca4f06" providerId="LiveId" clId="{F4728468-99C2-4A3C-B479-B4A570765E37}" dt="2025-02-27T09:27:17.698" v="655" actId="26606"/>
          <ac:picMkLst>
            <pc:docMk/>
            <pc:sldMk cId="12661832" sldId="286"/>
            <ac:picMk id="11" creationId="{B1AA4E56-2595-F972-96AF-37AEAD6A987E}"/>
          </ac:picMkLst>
        </pc:picChg>
      </pc:sldChg>
      <pc:sldChg chg="addSp delSp modSp add del mod ord">
        <pc:chgData name="Germán Rosales" userId="4c2790e2bfca4f06" providerId="LiveId" clId="{F4728468-99C2-4A3C-B479-B4A570765E37}" dt="2025-02-27T09:26:39.787" v="650" actId="2890"/>
        <pc:sldMkLst>
          <pc:docMk/>
          <pc:sldMk cId="2065799336" sldId="287"/>
        </pc:sldMkLst>
        <pc:spChg chg="mod">
          <ac:chgData name="Germán Rosales" userId="4c2790e2bfca4f06" providerId="LiveId" clId="{F4728468-99C2-4A3C-B479-B4A570765E37}" dt="2025-02-27T09:26:38.744" v="648" actId="20577"/>
          <ac:spMkLst>
            <pc:docMk/>
            <pc:sldMk cId="2065799336" sldId="287"/>
            <ac:spMk id="2" creationId="{2C8453A0-93C9-1308-026C-F5FA9E7F0C02}"/>
          </ac:spMkLst>
        </pc:spChg>
        <pc:graphicFrameChg chg="add mod">
          <ac:chgData name="Germán Rosales" userId="4c2790e2bfca4f06" providerId="LiveId" clId="{F4728468-99C2-4A3C-B479-B4A570765E37}" dt="2025-02-27T09:26:35.438" v="642" actId="1076"/>
          <ac:graphicFrameMkLst>
            <pc:docMk/>
            <pc:sldMk cId="2065799336" sldId="287"/>
            <ac:graphicFrameMk id="9" creationId="{6B5AF727-D4D6-CC6B-3219-8D6AE712BA18}"/>
          </ac:graphicFrameMkLst>
        </pc:graphicFrameChg>
        <pc:picChg chg="add del">
          <ac:chgData name="Germán Rosales" userId="4c2790e2bfca4f06" providerId="LiveId" clId="{F4728468-99C2-4A3C-B479-B4A570765E37}" dt="2025-02-27T09:26:36.829" v="644" actId="478"/>
          <ac:picMkLst>
            <pc:docMk/>
            <pc:sldMk cId="2065799336" sldId="287"/>
            <ac:picMk id="8" creationId="{58B84B35-D3F1-3C51-AF2A-D1ED3512F1C0}"/>
          </ac:picMkLst>
        </pc:picChg>
      </pc:sldChg>
      <pc:sldChg chg="addSp delSp modSp new mod setBg">
        <pc:chgData name="Germán Rosales" userId="4c2790e2bfca4f06" providerId="LiveId" clId="{F4728468-99C2-4A3C-B479-B4A570765E37}" dt="2025-02-27T10:09:33.809" v="1052" actId="26606"/>
        <pc:sldMkLst>
          <pc:docMk/>
          <pc:sldMk cId="4126406418" sldId="287"/>
        </pc:sldMkLst>
        <pc:spChg chg="mod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2" creationId="{F4B4C6F3-CABA-891D-C203-BBD6953D4B7F}"/>
          </ac:spMkLst>
        </pc:spChg>
        <pc:spChg chg="del">
          <ac:chgData name="Germán Rosales" userId="4c2790e2bfca4f06" providerId="LiveId" clId="{F4728468-99C2-4A3C-B479-B4A570765E37}" dt="2025-02-27T10:00:59.826" v="1043" actId="478"/>
          <ac:spMkLst>
            <pc:docMk/>
            <pc:sldMk cId="4126406418" sldId="287"/>
            <ac:spMk id="3" creationId="{C39C59F8-AA2C-B10A-0B56-29F484E0DEEC}"/>
          </ac:spMkLst>
        </pc:spChg>
        <pc:spChg chg="mod ord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4" creationId="{88085337-0D30-96F4-0458-88E720CD4548}"/>
          </ac:spMkLst>
        </pc:spChg>
        <pc:spChg chg="add del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23" creationId="{B1595A09-E336-4D1B-9B3A-06A2287A54E2}"/>
          </ac:spMkLst>
        </pc:spChg>
        <pc:spChg chg="add del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25" creationId="{3540989C-C7B8-473B-BF87-6F2DA6A90006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0" creationId="{700E0F77-E936-4985-B7B1-B9823486AC33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2" creationId="{95C8260E-968F-44E8-A823-ABB431311926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4" creationId="{2C1BBA94-3F40-40AA-8BB9-E69E25E537C1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6" creationId="{FE43805F-24A6-46A4-B19B-54F28347355C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38" creationId="{7FEAE179-C525-48F3-AD47-0E9E2B6F2E2E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39" creationId="{95C8260E-968F-44E8-A823-ABB431311926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40" creationId="{2C1BBA94-3F40-40AA-8BB9-E69E25E537C1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41" creationId="{FE43805F-24A6-46A4-B19B-54F28347355C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3" creationId="{C681C32C-7AFC-4BB3-9088-65CBDFC5D1C2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4" creationId="{199C0ED0-69DE-4C31-A5CF-E2A46FD30226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5" creationId="{8D42B8BD-40AF-488E-8A79-D7256C917229}"/>
          </ac:spMkLst>
        </pc:spChg>
        <pc:spChg chg="add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47" creationId="{B1595A09-E336-4D1B-9B3A-06A2287A54E2}"/>
          </ac:spMkLst>
        </pc:spChg>
        <pc:spChg chg="add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48" creationId="{3540989C-C7B8-473B-BF87-6F2DA6A90006}"/>
          </ac:spMkLst>
        </pc:spChg>
        <pc:picChg chg="add mod">
          <ac:chgData name="Germán Rosales" userId="4c2790e2bfca4f06" providerId="LiveId" clId="{F4728468-99C2-4A3C-B479-B4A570765E37}" dt="2025-02-27T10:09:33.805" v="1051" actId="26606"/>
          <ac:picMkLst>
            <pc:docMk/>
            <pc:sldMk cId="4126406418" sldId="287"/>
            <ac:picMk id="9218" creationId="{6CF157A9-F202-6EB5-95BA-D6C74A8F0B69}"/>
          </ac:picMkLst>
        </pc:picChg>
      </pc:sldChg>
      <pc:sldChg chg="addSp delSp modSp new mod setBg">
        <pc:chgData name="Germán Rosales" userId="4c2790e2bfca4f06" providerId="LiveId" clId="{F4728468-99C2-4A3C-B479-B4A570765E37}" dt="2025-02-27T10:16:34.294" v="1126" actId="26606"/>
        <pc:sldMkLst>
          <pc:docMk/>
          <pc:sldMk cId="534069834" sldId="288"/>
        </pc:sldMkLst>
        <pc:spChg chg="mo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2" creationId="{21C983E1-CEEB-557A-A1BB-97E0635640D1}"/>
          </ac:spMkLst>
        </pc:spChg>
        <pc:spChg chg="mo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3" creationId="{267E0B00-750A-00E1-36BA-8ECAB3CB026C}"/>
          </ac:spMkLst>
        </pc:spChg>
        <pc:spChg chg="add del">
          <ac:chgData name="Germán Rosales" userId="4c2790e2bfca4f06" providerId="LiveId" clId="{F4728468-99C2-4A3C-B479-B4A570765E37}" dt="2025-02-27T10:15:46.379" v="1108" actId="26606"/>
          <ac:spMkLst>
            <pc:docMk/>
            <pc:sldMk cId="534069834" sldId="288"/>
            <ac:spMk id="10247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5:46.379" v="1108" actId="26606"/>
          <ac:spMkLst>
            <pc:docMk/>
            <pc:sldMk cId="534069834" sldId="288"/>
            <ac:spMk id="1024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5:48.096" v="1110" actId="26606"/>
          <ac:spMkLst>
            <pc:docMk/>
            <pc:sldMk cId="534069834" sldId="288"/>
            <ac:spMk id="10251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5:49.718" v="1112" actId="26606"/>
          <ac:spMkLst>
            <pc:docMk/>
            <pc:sldMk cId="534069834" sldId="288"/>
            <ac:spMk id="10253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5:49.718" v="1112" actId="26606"/>
          <ac:spMkLst>
            <pc:docMk/>
            <pc:sldMk cId="534069834" sldId="288"/>
            <ac:spMk id="10254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5:52.179" v="1114" actId="26606"/>
          <ac:spMkLst>
            <pc:docMk/>
            <pc:sldMk cId="534069834" sldId="288"/>
            <ac:spMk id="10256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01.841" v="1116" actId="26606"/>
          <ac:spMkLst>
            <pc:docMk/>
            <pc:sldMk cId="534069834" sldId="288"/>
            <ac:spMk id="10258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01.841" v="1116" actId="26606"/>
          <ac:spMkLst>
            <pc:docMk/>
            <pc:sldMk cId="534069834" sldId="288"/>
            <ac:spMk id="1025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06.398" v="1118" actId="26606"/>
          <ac:spMkLst>
            <pc:docMk/>
            <pc:sldMk cId="534069834" sldId="288"/>
            <ac:spMk id="10261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09.522" v="1120" actId="26606"/>
          <ac:spMkLst>
            <pc:docMk/>
            <pc:sldMk cId="534069834" sldId="288"/>
            <ac:spMk id="10263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09.522" v="1120" actId="26606"/>
          <ac:spMkLst>
            <pc:docMk/>
            <pc:sldMk cId="534069834" sldId="288"/>
            <ac:spMk id="10264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13.618" v="1122" actId="26606"/>
          <ac:spMkLst>
            <pc:docMk/>
            <pc:sldMk cId="534069834" sldId="288"/>
            <ac:spMk id="10266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14.976" v="1124" actId="26606"/>
          <ac:spMkLst>
            <pc:docMk/>
            <pc:sldMk cId="534069834" sldId="288"/>
            <ac:spMk id="10268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14.976" v="1124" actId="26606"/>
          <ac:spMkLst>
            <pc:docMk/>
            <pc:sldMk cId="534069834" sldId="288"/>
            <ac:spMk id="1026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1" creationId="{4FA4E651-C3D8-4DB8-A026-E8531C6AFACC}"/>
          </ac:spMkLst>
        </pc:spChg>
        <pc:spChg chg="ad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6" creationId="{0E91F5CA-B392-444C-88E3-BF5BAAEBDEB0}"/>
          </ac:spMkLst>
        </pc:spChg>
        <pc:spChg chg="ad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8" creationId="{0459807F-B6FA-44D3-9A53-C55B6B56884A}"/>
          </ac:spMkLst>
        </pc:spChg>
        <pc:picChg chg="add mod">
          <ac:chgData name="Germán Rosales" userId="4c2790e2bfca4f06" providerId="LiveId" clId="{F4728468-99C2-4A3C-B479-B4A570765E37}" dt="2025-02-27T10:16:34.294" v="1126" actId="26606"/>
          <ac:picMkLst>
            <pc:docMk/>
            <pc:sldMk cId="534069834" sldId="288"/>
            <ac:picMk id="10242" creationId="{3914DA9D-B4DA-D8E5-9BCA-DD830173F18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8C368-2FCA-49D6-AEA7-4EC774F750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7C63A2-9479-4948-B241-00D93F3C970C}">
      <dgm:prSet/>
      <dgm:spPr/>
      <dgm:t>
        <a:bodyPr/>
        <a:lstStyle/>
        <a:p>
          <a:r>
            <a:rPr lang="es-ES"/>
            <a:t>Deterioro financiero progresivo, con impactos en liquidez, solvencia y rentabilidad.</a:t>
          </a:r>
          <a:endParaRPr lang="en-US"/>
        </a:p>
      </dgm:t>
    </dgm:pt>
    <dgm:pt modelId="{20BDAE3E-4C0C-4E0B-86E7-6ADF09875A46}" type="parTrans" cxnId="{9A00EA05-3F10-4A48-BF94-3F52A3C69178}">
      <dgm:prSet/>
      <dgm:spPr/>
      <dgm:t>
        <a:bodyPr/>
        <a:lstStyle/>
        <a:p>
          <a:endParaRPr lang="en-US"/>
        </a:p>
      </dgm:t>
    </dgm:pt>
    <dgm:pt modelId="{42851997-6BA1-48A9-BA6E-322B02837DE2}" type="sibTrans" cxnId="{9A00EA05-3F10-4A48-BF94-3F52A3C69178}">
      <dgm:prSet/>
      <dgm:spPr/>
      <dgm:t>
        <a:bodyPr/>
        <a:lstStyle/>
        <a:p>
          <a:endParaRPr lang="en-US"/>
        </a:p>
      </dgm:t>
    </dgm:pt>
    <dgm:pt modelId="{5CDFE349-DC31-4BA5-89B0-2BD00A6731B7}">
      <dgm:prSet/>
      <dgm:spPr/>
      <dgm:t>
        <a:bodyPr/>
        <a:lstStyle/>
        <a:p>
          <a:r>
            <a:rPr lang="es-ES"/>
            <a:t>Mayor costo de deuda y menor margen EBIT, lo que compromete la generación de utilidad operativa.</a:t>
          </a:r>
          <a:endParaRPr lang="en-US"/>
        </a:p>
      </dgm:t>
    </dgm:pt>
    <dgm:pt modelId="{B65726E1-86AC-419C-A156-C2EF04686FEE}" type="parTrans" cxnId="{C9BABDDF-0D03-4CBD-8E9B-F8F6305BC585}">
      <dgm:prSet/>
      <dgm:spPr/>
      <dgm:t>
        <a:bodyPr/>
        <a:lstStyle/>
        <a:p>
          <a:endParaRPr lang="en-US"/>
        </a:p>
      </dgm:t>
    </dgm:pt>
    <dgm:pt modelId="{84AED067-EB98-4831-815A-DDC58008CB32}" type="sibTrans" cxnId="{C9BABDDF-0D03-4CBD-8E9B-F8F6305BC585}">
      <dgm:prSet/>
      <dgm:spPr/>
      <dgm:t>
        <a:bodyPr/>
        <a:lstStyle/>
        <a:p>
          <a:endParaRPr lang="en-US"/>
        </a:p>
      </dgm:t>
    </dgm:pt>
    <dgm:pt modelId="{6A16FCC2-1871-4FD0-9398-29B5289EA2F8}">
      <dgm:prSet/>
      <dgm:spPr/>
      <dgm:t>
        <a:bodyPr/>
        <a:lstStyle/>
        <a:p>
          <a:r>
            <a:rPr lang="es-ES"/>
            <a:t>Optimización de gestión en 2021-2022 mejoró la eficiencia, pero en 2023 hubo signos de desaceleración.</a:t>
          </a:r>
          <a:endParaRPr lang="en-US"/>
        </a:p>
      </dgm:t>
    </dgm:pt>
    <dgm:pt modelId="{E3A610C2-C86E-4FD9-ACD6-15D9EAF395FB}" type="parTrans" cxnId="{34910EF3-4E9D-4BE6-876B-CD5ED48D1D4F}">
      <dgm:prSet/>
      <dgm:spPr/>
      <dgm:t>
        <a:bodyPr/>
        <a:lstStyle/>
        <a:p>
          <a:endParaRPr lang="en-US"/>
        </a:p>
      </dgm:t>
    </dgm:pt>
    <dgm:pt modelId="{3F531CB9-1D4B-4C65-9D5E-DB38085AD273}" type="sibTrans" cxnId="{34910EF3-4E9D-4BE6-876B-CD5ED48D1D4F}">
      <dgm:prSet/>
      <dgm:spPr/>
      <dgm:t>
        <a:bodyPr/>
        <a:lstStyle/>
        <a:p>
          <a:endParaRPr lang="en-US"/>
        </a:p>
      </dgm:t>
    </dgm:pt>
    <dgm:pt modelId="{96FCDFD6-B9AB-47C8-91B6-F99A0C81394D}">
      <dgm:prSet/>
      <dgm:spPr/>
      <dgm:t>
        <a:bodyPr/>
        <a:lstStyle/>
        <a:p>
          <a:r>
            <a:rPr lang="es-ES"/>
            <a:t>Endeudamiento creciente, con mayor riesgo crediticio si la tendencia se mantiene.</a:t>
          </a:r>
          <a:endParaRPr lang="en-US"/>
        </a:p>
      </dgm:t>
    </dgm:pt>
    <dgm:pt modelId="{63C4B239-61BA-4572-B7F4-BFAE5BD47165}" type="parTrans" cxnId="{A4093D08-0D69-4BEE-BD63-C0691C31151B}">
      <dgm:prSet/>
      <dgm:spPr/>
      <dgm:t>
        <a:bodyPr/>
        <a:lstStyle/>
        <a:p>
          <a:endParaRPr lang="en-US"/>
        </a:p>
      </dgm:t>
    </dgm:pt>
    <dgm:pt modelId="{5D60C5D1-B043-4105-BE25-0399753DC895}" type="sibTrans" cxnId="{A4093D08-0D69-4BEE-BD63-C0691C31151B}">
      <dgm:prSet/>
      <dgm:spPr/>
      <dgm:t>
        <a:bodyPr/>
        <a:lstStyle/>
        <a:p>
          <a:endParaRPr lang="en-US"/>
        </a:p>
      </dgm:t>
    </dgm:pt>
    <dgm:pt modelId="{5AF22FAF-442A-4646-8E7D-822E40844276}">
      <dgm:prSet/>
      <dgm:spPr/>
      <dgm:t>
        <a:bodyPr/>
        <a:lstStyle/>
        <a:p>
          <a:r>
            <a:rPr lang="es-ES"/>
            <a:t>Retos futuros: Necesidad de ajustar estrategias de costos y financiamiento para evitar problemas de liquidez y rentabilidad.</a:t>
          </a:r>
          <a:endParaRPr lang="en-US"/>
        </a:p>
      </dgm:t>
    </dgm:pt>
    <dgm:pt modelId="{DFF473E4-193E-4019-9ACA-54A6D18F9FC3}" type="parTrans" cxnId="{25C9F6C5-8B2E-4719-83F6-B4DC69D6654B}">
      <dgm:prSet/>
      <dgm:spPr/>
      <dgm:t>
        <a:bodyPr/>
        <a:lstStyle/>
        <a:p>
          <a:endParaRPr lang="en-US"/>
        </a:p>
      </dgm:t>
    </dgm:pt>
    <dgm:pt modelId="{1EEF2ACC-ECBF-45A0-B1F5-CEF8771D48DC}" type="sibTrans" cxnId="{25C9F6C5-8B2E-4719-83F6-B4DC69D6654B}">
      <dgm:prSet/>
      <dgm:spPr/>
      <dgm:t>
        <a:bodyPr/>
        <a:lstStyle/>
        <a:p>
          <a:endParaRPr lang="en-US"/>
        </a:p>
      </dgm:t>
    </dgm:pt>
    <dgm:pt modelId="{E2EF49D8-1AF2-421E-9992-6651997C84CC}" type="pres">
      <dgm:prSet presAssocID="{CF68C368-2FCA-49D6-AEA7-4EC774F75045}" presName="root" presStyleCnt="0">
        <dgm:presLayoutVars>
          <dgm:dir/>
          <dgm:resizeHandles val="exact"/>
        </dgm:presLayoutVars>
      </dgm:prSet>
      <dgm:spPr/>
    </dgm:pt>
    <dgm:pt modelId="{3A030D38-9B18-4DD2-867B-5AF358B9E3DF}" type="pres">
      <dgm:prSet presAssocID="{767C63A2-9479-4948-B241-00D93F3C970C}" presName="compNode" presStyleCnt="0"/>
      <dgm:spPr/>
    </dgm:pt>
    <dgm:pt modelId="{66B1CBFB-94A0-49A4-AEF8-57DF31CCE55E}" type="pres">
      <dgm:prSet presAssocID="{767C63A2-9479-4948-B241-00D93F3C970C}" presName="bgRect" presStyleLbl="bgShp" presStyleIdx="0" presStyleCnt="5"/>
      <dgm:spPr/>
    </dgm:pt>
    <dgm:pt modelId="{4FAE76C5-085B-4312-A7D2-D8DF226445EC}" type="pres">
      <dgm:prSet presAssocID="{767C63A2-9479-4948-B241-00D93F3C97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B51D0DAD-9666-4508-8957-1CCC54C8A28F}" type="pres">
      <dgm:prSet presAssocID="{767C63A2-9479-4948-B241-00D93F3C970C}" presName="spaceRect" presStyleCnt="0"/>
      <dgm:spPr/>
    </dgm:pt>
    <dgm:pt modelId="{42950FAB-AAEE-4056-831E-7D419BDA2C3C}" type="pres">
      <dgm:prSet presAssocID="{767C63A2-9479-4948-B241-00D93F3C970C}" presName="parTx" presStyleLbl="revTx" presStyleIdx="0" presStyleCnt="5">
        <dgm:presLayoutVars>
          <dgm:chMax val="0"/>
          <dgm:chPref val="0"/>
        </dgm:presLayoutVars>
      </dgm:prSet>
      <dgm:spPr/>
    </dgm:pt>
    <dgm:pt modelId="{BAD59F3F-AA6F-43E7-B7F1-68D8287BF327}" type="pres">
      <dgm:prSet presAssocID="{42851997-6BA1-48A9-BA6E-322B02837DE2}" presName="sibTrans" presStyleCnt="0"/>
      <dgm:spPr/>
    </dgm:pt>
    <dgm:pt modelId="{3E208D91-F9D1-4B7E-AD23-27007E45AB08}" type="pres">
      <dgm:prSet presAssocID="{5CDFE349-DC31-4BA5-89B0-2BD00A6731B7}" presName="compNode" presStyleCnt="0"/>
      <dgm:spPr/>
    </dgm:pt>
    <dgm:pt modelId="{774CC0DD-D07F-4FE8-B475-A1FEC42409A6}" type="pres">
      <dgm:prSet presAssocID="{5CDFE349-DC31-4BA5-89B0-2BD00A6731B7}" presName="bgRect" presStyleLbl="bgShp" presStyleIdx="1" presStyleCnt="5"/>
      <dgm:spPr/>
    </dgm:pt>
    <dgm:pt modelId="{0AB179AF-509A-4B9D-BFB2-1D7277EC2B39}" type="pres">
      <dgm:prSet presAssocID="{5CDFE349-DC31-4BA5-89B0-2BD00A6731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2F453201-C485-4891-BD99-3DAE763DA9E2}" type="pres">
      <dgm:prSet presAssocID="{5CDFE349-DC31-4BA5-89B0-2BD00A6731B7}" presName="spaceRect" presStyleCnt="0"/>
      <dgm:spPr/>
    </dgm:pt>
    <dgm:pt modelId="{CD21E703-CF23-4811-A711-6CE89130512C}" type="pres">
      <dgm:prSet presAssocID="{5CDFE349-DC31-4BA5-89B0-2BD00A6731B7}" presName="parTx" presStyleLbl="revTx" presStyleIdx="1" presStyleCnt="5">
        <dgm:presLayoutVars>
          <dgm:chMax val="0"/>
          <dgm:chPref val="0"/>
        </dgm:presLayoutVars>
      </dgm:prSet>
      <dgm:spPr/>
    </dgm:pt>
    <dgm:pt modelId="{077A9AF3-2907-47A3-A8CE-20B93A5FDD15}" type="pres">
      <dgm:prSet presAssocID="{84AED067-EB98-4831-815A-DDC58008CB32}" presName="sibTrans" presStyleCnt="0"/>
      <dgm:spPr/>
    </dgm:pt>
    <dgm:pt modelId="{CBEFAF52-CF9E-4D94-B437-4EDEEDF33A45}" type="pres">
      <dgm:prSet presAssocID="{6A16FCC2-1871-4FD0-9398-29B5289EA2F8}" presName="compNode" presStyleCnt="0"/>
      <dgm:spPr/>
    </dgm:pt>
    <dgm:pt modelId="{4F610585-AC54-4C8E-B581-61E6156DCB86}" type="pres">
      <dgm:prSet presAssocID="{6A16FCC2-1871-4FD0-9398-29B5289EA2F8}" presName="bgRect" presStyleLbl="bgShp" presStyleIdx="2" presStyleCnt="5"/>
      <dgm:spPr/>
    </dgm:pt>
    <dgm:pt modelId="{4CF7FAE8-832E-457A-99A2-815EF74713BD}" type="pres">
      <dgm:prSet presAssocID="{6A16FCC2-1871-4FD0-9398-29B5289EA2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4E67420D-923B-4757-9A53-385C1D3C663C}" type="pres">
      <dgm:prSet presAssocID="{6A16FCC2-1871-4FD0-9398-29B5289EA2F8}" presName="spaceRect" presStyleCnt="0"/>
      <dgm:spPr/>
    </dgm:pt>
    <dgm:pt modelId="{42A5FAC8-FDCA-47E7-AE37-244738115938}" type="pres">
      <dgm:prSet presAssocID="{6A16FCC2-1871-4FD0-9398-29B5289EA2F8}" presName="parTx" presStyleLbl="revTx" presStyleIdx="2" presStyleCnt="5">
        <dgm:presLayoutVars>
          <dgm:chMax val="0"/>
          <dgm:chPref val="0"/>
        </dgm:presLayoutVars>
      </dgm:prSet>
      <dgm:spPr/>
    </dgm:pt>
    <dgm:pt modelId="{DA36DB4A-CAF3-4F75-BBEA-5B5215B16BC2}" type="pres">
      <dgm:prSet presAssocID="{3F531CB9-1D4B-4C65-9D5E-DB38085AD273}" presName="sibTrans" presStyleCnt="0"/>
      <dgm:spPr/>
    </dgm:pt>
    <dgm:pt modelId="{FAE442EF-8D88-4E3B-AF5A-B56361796B74}" type="pres">
      <dgm:prSet presAssocID="{96FCDFD6-B9AB-47C8-91B6-F99A0C81394D}" presName="compNode" presStyleCnt="0"/>
      <dgm:spPr/>
    </dgm:pt>
    <dgm:pt modelId="{F7C70897-0616-416C-9ABF-46CB6D272358}" type="pres">
      <dgm:prSet presAssocID="{96FCDFD6-B9AB-47C8-91B6-F99A0C81394D}" presName="bgRect" presStyleLbl="bgShp" presStyleIdx="3" presStyleCnt="5"/>
      <dgm:spPr/>
    </dgm:pt>
    <dgm:pt modelId="{BCB77F5D-08D5-4719-B35C-E58ED6FE2E37}" type="pres">
      <dgm:prSet presAssocID="{96FCDFD6-B9AB-47C8-91B6-F99A0C8139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2400FBA-B08C-43D4-8D49-C7F382C29225}" type="pres">
      <dgm:prSet presAssocID="{96FCDFD6-B9AB-47C8-91B6-F99A0C81394D}" presName="spaceRect" presStyleCnt="0"/>
      <dgm:spPr/>
    </dgm:pt>
    <dgm:pt modelId="{4F936A5E-1372-49B9-86FB-0C5A1FF88DA6}" type="pres">
      <dgm:prSet presAssocID="{96FCDFD6-B9AB-47C8-91B6-F99A0C81394D}" presName="parTx" presStyleLbl="revTx" presStyleIdx="3" presStyleCnt="5">
        <dgm:presLayoutVars>
          <dgm:chMax val="0"/>
          <dgm:chPref val="0"/>
        </dgm:presLayoutVars>
      </dgm:prSet>
      <dgm:spPr/>
    </dgm:pt>
    <dgm:pt modelId="{A336BCBD-58F4-4073-A921-A64C61058047}" type="pres">
      <dgm:prSet presAssocID="{5D60C5D1-B043-4105-BE25-0399753DC895}" presName="sibTrans" presStyleCnt="0"/>
      <dgm:spPr/>
    </dgm:pt>
    <dgm:pt modelId="{890244F3-6B36-4F0E-A5F6-FD51686D60C4}" type="pres">
      <dgm:prSet presAssocID="{5AF22FAF-442A-4646-8E7D-822E40844276}" presName="compNode" presStyleCnt="0"/>
      <dgm:spPr/>
    </dgm:pt>
    <dgm:pt modelId="{B9E095C3-E931-448C-9D9F-E8E65F092FC8}" type="pres">
      <dgm:prSet presAssocID="{5AF22FAF-442A-4646-8E7D-822E40844276}" presName="bgRect" presStyleLbl="bgShp" presStyleIdx="4" presStyleCnt="5"/>
      <dgm:spPr/>
    </dgm:pt>
    <dgm:pt modelId="{7C724587-C45B-48E8-8401-09F7C137998F}" type="pres">
      <dgm:prSet presAssocID="{5AF22FAF-442A-4646-8E7D-822E4084427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D8C26794-4E4F-4A8F-B81D-106E3C5BBD27}" type="pres">
      <dgm:prSet presAssocID="{5AF22FAF-442A-4646-8E7D-822E40844276}" presName="spaceRect" presStyleCnt="0"/>
      <dgm:spPr/>
    </dgm:pt>
    <dgm:pt modelId="{72A853B9-C2DC-437A-BF4D-334652A8AC1E}" type="pres">
      <dgm:prSet presAssocID="{5AF22FAF-442A-4646-8E7D-822E4084427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A00EA05-3F10-4A48-BF94-3F52A3C69178}" srcId="{CF68C368-2FCA-49D6-AEA7-4EC774F75045}" destId="{767C63A2-9479-4948-B241-00D93F3C970C}" srcOrd="0" destOrd="0" parTransId="{20BDAE3E-4C0C-4E0B-86E7-6ADF09875A46}" sibTransId="{42851997-6BA1-48A9-BA6E-322B02837DE2}"/>
    <dgm:cxn modelId="{A4093D08-0D69-4BEE-BD63-C0691C31151B}" srcId="{CF68C368-2FCA-49D6-AEA7-4EC774F75045}" destId="{96FCDFD6-B9AB-47C8-91B6-F99A0C81394D}" srcOrd="3" destOrd="0" parTransId="{63C4B239-61BA-4572-B7F4-BFAE5BD47165}" sibTransId="{5D60C5D1-B043-4105-BE25-0399753DC895}"/>
    <dgm:cxn modelId="{089B8561-B004-48A5-8301-DFB43040D573}" type="presOf" srcId="{5CDFE349-DC31-4BA5-89B0-2BD00A6731B7}" destId="{CD21E703-CF23-4811-A711-6CE89130512C}" srcOrd="0" destOrd="0" presId="urn:microsoft.com/office/officeart/2018/2/layout/IconVerticalSolidList"/>
    <dgm:cxn modelId="{E4AE8E6A-55F7-44FF-AA75-0F67838D0931}" type="presOf" srcId="{767C63A2-9479-4948-B241-00D93F3C970C}" destId="{42950FAB-AAEE-4056-831E-7D419BDA2C3C}" srcOrd="0" destOrd="0" presId="urn:microsoft.com/office/officeart/2018/2/layout/IconVerticalSolidList"/>
    <dgm:cxn modelId="{ECDB4951-66EC-4DD5-A7A5-D246B901A896}" type="presOf" srcId="{CF68C368-2FCA-49D6-AEA7-4EC774F75045}" destId="{E2EF49D8-1AF2-421E-9992-6651997C84CC}" srcOrd="0" destOrd="0" presId="urn:microsoft.com/office/officeart/2018/2/layout/IconVerticalSolidList"/>
    <dgm:cxn modelId="{4D6D9590-FF33-4DF2-9826-4D86B42D1135}" type="presOf" srcId="{5AF22FAF-442A-4646-8E7D-822E40844276}" destId="{72A853B9-C2DC-437A-BF4D-334652A8AC1E}" srcOrd="0" destOrd="0" presId="urn:microsoft.com/office/officeart/2018/2/layout/IconVerticalSolidList"/>
    <dgm:cxn modelId="{2084809F-629D-4A87-B3B4-9C0733679AE4}" type="presOf" srcId="{96FCDFD6-B9AB-47C8-91B6-F99A0C81394D}" destId="{4F936A5E-1372-49B9-86FB-0C5A1FF88DA6}" srcOrd="0" destOrd="0" presId="urn:microsoft.com/office/officeart/2018/2/layout/IconVerticalSolidList"/>
    <dgm:cxn modelId="{25C9F6C5-8B2E-4719-83F6-B4DC69D6654B}" srcId="{CF68C368-2FCA-49D6-AEA7-4EC774F75045}" destId="{5AF22FAF-442A-4646-8E7D-822E40844276}" srcOrd="4" destOrd="0" parTransId="{DFF473E4-193E-4019-9ACA-54A6D18F9FC3}" sibTransId="{1EEF2ACC-ECBF-45A0-B1F5-CEF8771D48DC}"/>
    <dgm:cxn modelId="{C9BABDDF-0D03-4CBD-8E9B-F8F6305BC585}" srcId="{CF68C368-2FCA-49D6-AEA7-4EC774F75045}" destId="{5CDFE349-DC31-4BA5-89B0-2BD00A6731B7}" srcOrd="1" destOrd="0" parTransId="{B65726E1-86AC-419C-A156-C2EF04686FEE}" sibTransId="{84AED067-EB98-4831-815A-DDC58008CB32}"/>
    <dgm:cxn modelId="{34910EF3-4E9D-4BE6-876B-CD5ED48D1D4F}" srcId="{CF68C368-2FCA-49D6-AEA7-4EC774F75045}" destId="{6A16FCC2-1871-4FD0-9398-29B5289EA2F8}" srcOrd="2" destOrd="0" parTransId="{E3A610C2-C86E-4FD9-ACD6-15D9EAF395FB}" sibTransId="{3F531CB9-1D4B-4C65-9D5E-DB38085AD273}"/>
    <dgm:cxn modelId="{E8294DF9-F1B9-4325-8B27-9A57CDE5B161}" type="presOf" srcId="{6A16FCC2-1871-4FD0-9398-29B5289EA2F8}" destId="{42A5FAC8-FDCA-47E7-AE37-244738115938}" srcOrd="0" destOrd="0" presId="urn:microsoft.com/office/officeart/2018/2/layout/IconVerticalSolidList"/>
    <dgm:cxn modelId="{8DF77099-ED7F-4330-98D0-9075EC74A847}" type="presParOf" srcId="{E2EF49D8-1AF2-421E-9992-6651997C84CC}" destId="{3A030D38-9B18-4DD2-867B-5AF358B9E3DF}" srcOrd="0" destOrd="0" presId="urn:microsoft.com/office/officeart/2018/2/layout/IconVerticalSolidList"/>
    <dgm:cxn modelId="{397117A1-101C-487D-B5FD-52EA133915F5}" type="presParOf" srcId="{3A030D38-9B18-4DD2-867B-5AF358B9E3DF}" destId="{66B1CBFB-94A0-49A4-AEF8-57DF31CCE55E}" srcOrd="0" destOrd="0" presId="urn:microsoft.com/office/officeart/2018/2/layout/IconVerticalSolidList"/>
    <dgm:cxn modelId="{CCE33651-19C8-47D1-B693-E55DB001958A}" type="presParOf" srcId="{3A030D38-9B18-4DD2-867B-5AF358B9E3DF}" destId="{4FAE76C5-085B-4312-A7D2-D8DF226445EC}" srcOrd="1" destOrd="0" presId="urn:microsoft.com/office/officeart/2018/2/layout/IconVerticalSolidList"/>
    <dgm:cxn modelId="{9502A6D7-E486-46C5-8C42-82ADCB0C5127}" type="presParOf" srcId="{3A030D38-9B18-4DD2-867B-5AF358B9E3DF}" destId="{B51D0DAD-9666-4508-8957-1CCC54C8A28F}" srcOrd="2" destOrd="0" presId="urn:microsoft.com/office/officeart/2018/2/layout/IconVerticalSolidList"/>
    <dgm:cxn modelId="{8D0C33ED-EC41-4FD5-A3C4-B91384428229}" type="presParOf" srcId="{3A030D38-9B18-4DD2-867B-5AF358B9E3DF}" destId="{42950FAB-AAEE-4056-831E-7D419BDA2C3C}" srcOrd="3" destOrd="0" presId="urn:microsoft.com/office/officeart/2018/2/layout/IconVerticalSolidList"/>
    <dgm:cxn modelId="{E5955920-DD01-49DF-91FC-B0625FC7E56B}" type="presParOf" srcId="{E2EF49D8-1AF2-421E-9992-6651997C84CC}" destId="{BAD59F3F-AA6F-43E7-B7F1-68D8287BF327}" srcOrd="1" destOrd="0" presId="urn:microsoft.com/office/officeart/2018/2/layout/IconVerticalSolidList"/>
    <dgm:cxn modelId="{E578F7AC-3B81-494E-A0A1-9FF1DDB70559}" type="presParOf" srcId="{E2EF49D8-1AF2-421E-9992-6651997C84CC}" destId="{3E208D91-F9D1-4B7E-AD23-27007E45AB08}" srcOrd="2" destOrd="0" presId="urn:microsoft.com/office/officeart/2018/2/layout/IconVerticalSolidList"/>
    <dgm:cxn modelId="{D7C38790-F1A7-4F9E-825F-38509EFD6DF0}" type="presParOf" srcId="{3E208D91-F9D1-4B7E-AD23-27007E45AB08}" destId="{774CC0DD-D07F-4FE8-B475-A1FEC42409A6}" srcOrd="0" destOrd="0" presId="urn:microsoft.com/office/officeart/2018/2/layout/IconVerticalSolidList"/>
    <dgm:cxn modelId="{8E410195-CF7B-41F0-87B1-2D94D8E24BF0}" type="presParOf" srcId="{3E208D91-F9D1-4B7E-AD23-27007E45AB08}" destId="{0AB179AF-509A-4B9D-BFB2-1D7277EC2B39}" srcOrd="1" destOrd="0" presId="urn:microsoft.com/office/officeart/2018/2/layout/IconVerticalSolidList"/>
    <dgm:cxn modelId="{1A662AE2-B2C1-4CA9-B5DA-88B9DF226EDC}" type="presParOf" srcId="{3E208D91-F9D1-4B7E-AD23-27007E45AB08}" destId="{2F453201-C485-4891-BD99-3DAE763DA9E2}" srcOrd="2" destOrd="0" presId="urn:microsoft.com/office/officeart/2018/2/layout/IconVerticalSolidList"/>
    <dgm:cxn modelId="{5F87E272-C708-40F2-89E6-8B839D2814AC}" type="presParOf" srcId="{3E208D91-F9D1-4B7E-AD23-27007E45AB08}" destId="{CD21E703-CF23-4811-A711-6CE89130512C}" srcOrd="3" destOrd="0" presId="urn:microsoft.com/office/officeart/2018/2/layout/IconVerticalSolidList"/>
    <dgm:cxn modelId="{585F319B-1D88-411F-B2C5-BF5AE8D9DB54}" type="presParOf" srcId="{E2EF49D8-1AF2-421E-9992-6651997C84CC}" destId="{077A9AF3-2907-47A3-A8CE-20B93A5FDD15}" srcOrd="3" destOrd="0" presId="urn:microsoft.com/office/officeart/2018/2/layout/IconVerticalSolidList"/>
    <dgm:cxn modelId="{B0830000-018B-4D9C-B9BB-FBB329F1B539}" type="presParOf" srcId="{E2EF49D8-1AF2-421E-9992-6651997C84CC}" destId="{CBEFAF52-CF9E-4D94-B437-4EDEEDF33A45}" srcOrd="4" destOrd="0" presId="urn:microsoft.com/office/officeart/2018/2/layout/IconVerticalSolidList"/>
    <dgm:cxn modelId="{70601E72-811A-41D6-AAB0-5A87F46E4A02}" type="presParOf" srcId="{CBEFAF52-CF9E-4D94-B437-4EDEEDF33A45}" destId="{4F610585-AC54-4C8E-B581-61E6156DCB86}" srcOrd="0" destOrd="0" presId="urn:microsoft.com/office/officeart/2018/2/layout/IconVerticalSolidList"/>
    <dgm:cxn modelId="{110BA77A-CC4B-4F26-B924-B8166684D68C}" type="presParOf" srcId="{CBEFAF52-CF9E-4D94-B437-4EDEEDF33A45}" destId="{4CF7FAE8-832E-457A-99A2-815EF74713BD}" srcOrd="1" destOrd="0" presId="urn:microsoft.com/office/officeart/2018/2/layout/IconVerticalSolidList"/>
    <dgm:cxn modelId="{8517D89A-4889-4146-B871-4ADCDB7F9C2B}" type="presParOf" srcId="{CBEFAF52-CF9E-4D94-B437-4EDEEDF33A45}" destId="{4E67420D-923B-4757-9A53-385C1D3C663C}" srcOrd="2" destOrd="0" presId="urn:microsoft.com/office/officeart/2018/2/layout/IconVerticalSolidList"/>
    <dgm:cxn modelId="{E0010C9A-8739-4AB7-83A1-227B20B82F8C}" type="presParOf" srcId="{CBEFAF52-CF9E-4D94-B437-4EDEEDF33A45}" destId="{42A5FAC8-FDCA-47E7-AE37-244738115938}" srcOrd="3" destOrd="0" presId="urn:microsoft.com/office/officeart/2018/2/layout/IconVerticalSolidList"/>
    <dgm:cxn modelId="{0D1AF5E4-380B-469C-ACB3-8F07FAAFDAD2}" type="presParOf" srcId="{E2EF49D8-1AF2-421E-9992-6651997C84CC}" destId="{DA36DB4A-CAF3-4F75-BBEA-5B5215B16BC2}" srcOrd="5" destOrd="0" presId="urn:microsoft.com/office/officeart/2018/2/layout/IconVerticalSolidList"/>
    <dgm:cxn modelId="{FA9221CF-AC6B-46B9-A9BE-0FB24630D36B}" type="presParOf" srcId="{E2EF49D8-1AF2-421E-9992-6651997C84CC}" destId="{FAE442EF-8D88-4E3B-AF5A-B56361796B74}" srcOrd="6" destOrd="0" presId="urn:microsoft.com/office/officeart/2018/2/layout/IconVerticalSolidList"/>
    <dgm:cxn modelId="{343CB870-4351-40B7-95D5-222CEC7BA889}" type="presParOf" srcId="{FAE442EF-8D88-4E3B-AF5A-B56361796B74}" destId="{F7C70897-0616-416C-9ABF-46CB6D272358}" srcOrd="0" destOrd="0" presId="urn:microsoft.com/office/officeart/2018/2/layout/IconVerticalSolidList"/>
    <dgm:cxn modelId="{4D37334F-4DFF-414E-9007-3C2D4174A7AE}" type="presParOf" srcId="{FAE442EF-8D88-4E3B-AF5A-B56361796B74}" destId="{BCB77F5D-08D5-4719-B35C-E58ED6FE2E37}" srcOrd="1" destOrd="0" presId="urn:microsoft.com/office/officeart/2018/2/layout/IconVerticalSolidList"/>
    <dgm:cxn modelId="{1025EEB2-2B0E-411E-A550-860F784ED60A}" type="presParOf" srcId="{FAE442EF-8D88-4E3B-AF5A-B56361796B74}" destId="{C2400FBA-B08C-43D4-8D49-C7F382C29225}" srcOrd="2" destOrd="0" presId="urn:microsoft.com/office/officeart/2018/2/layout/IconVerticalSolidList"/>
    <dgm:cxn modelId="{272D69EE-DB65-4FBB-B22E-7FF275EC55EC}" type="presParOf" srcId="{FAE442EF-8D88-4E3B-AF5A-B56361796B74}" destId="{4F936A5E-1372-49B9-86FB-0C5A1FF88DA6}" srcOrd="3" destOrd="0" presId="urn:microsoft.com/office/officeart/2018/2/layout/IconVerticalSolidList"/>
    <dgm:cxn modelId="{BB35376C-783E-4D4C-9266-05A0D8F6B6F7}" type="presParOf" srcId="{E2EF49D8-1AF2-421E-9992-6651997C84CC}" destId="{A336BCBD-58F4-4073-A921-A64C61058047}" srcOrd="7" destOrd="0" presId="urn:microsoft.com/office/officeart/2018/2/layout/IconVerticalSolidList"/>
    <dgm:cxn modelId="{BF3E203F-16E2-4AC5-89FE-AE951422CB3C}" type="presParOf" srcId="{E2EF49D8-1AF2-421E-9992-6651997C84CC}" destId="{890244F3-6B36-4F0E-A5F6-FD51686D60C4}" srcOrd="8" destOrd="0" presId="urn:microsoft.com/office/officeart/2018/2/layout/IconVerticalSolidList"/>
    <dgm:cxn modelId="{382A82E4-80E7-46F2-A63B-56F6D19D7988}" type="presParOf" srcId="{890244F3-6B36-4F0E-A5F6-FD51686D60C4}" destId="{B9E095C3-E931-448C-9D9F-E8E65F092FC8}" srcOrd="0" destOrd="0" presId="urn:microsoft.com/office/officeart/2018/2/layout/IconVerticalSolidList"/>
    <dgm:cxn modelId="{1D9D6292-9B2A-431E-9264-D6E1594EA02D}" type="presParOf" srcId="{890244F3-6B36-4F0E-A5F6-FD51686D60C4}" destId="{7C724587-C45B-48E8-8401-09F7C137998F}" srcOrd="1" destOrd="0" presId="urn:microsoft.com/office/officeart/2018/2/layout/IconVerticalSolidList"/>
    <dgm:cxn modelId="{0879F2A8-0BC5-438C-BFE4-B47FD316133E}" type="presParOf" srcId="{890244F3-6B36-4F0E-A5F6-FD51686D60C4}" destId="{D8C26794-4E4F-4A8F-B81D-106E3C5BBD27}" srcOrd="2" destOrd="0" presId="urn:microsoft.com/office/officeart/2018/2/layout/IconVerticalSolidList"/>
    <dgm:cxn modelId="{DF7A48A6-519E-42DB-9C97-C8ED72077090}" type="presParOf" srcId="{890244F3-6B36-4F0E-A5F6-FD51686D60C4}" destId="{72A853B9-C2DC-437A-BF4D-334652A8AC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1CBFB-94A0-49A4-AEF8-57DF31CCE55E}">
      <dsp:nvSpPr>
        <dsp:cNvPr id="0" name=""/>
        <dsp:cNvSpPr/>
      </dsp:nvSpPr>
      <dsp:spPr>
        <a:xfrm>
          <a:off x="0" y="3404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E76C5-085B-4312-A7D2-D8DF226445EC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50FAB-AAEE-4056-831E-7D419BDA2C3C}">
      <dsp:nvSpPr>
        <dsp:cNvPr id="0" name=""/>
        <dsp:cNvSpPr/>
      </dsp:nvSpPr>
      <dsp:spPr>
        <a:xfrm>
          <a:off x="837512" y="3404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Deterioro financiero progresivo, con impactos en liquidez, solvencia y rentabilidad.</a:t>
          </a:r>
          <a:endParaRPr lang="en-US" sz="1900" kern="1200"/>
        </a:p>
      </dsp:txBody>
      <dsp:txXfrm>
        <a:off x="837512" y="3404"/>
        <a:ext cx="9678087" cy="725119"/>
      </dsp:txXfrm>
    </dsp:sp>
    <dsp:sp modelId="{774CC0DD-D07F-4FE8-B475-A1FEC42409A6}">
      <dsp:nvSpPr>
        <dsp:cNvPr id="0" name=""/>
        <dsp:cNvSpPr/>
      </dsp:nvSpPr>
      <dsp:spPr>
        <a:xfrm>
          <a:off x="0" y="909803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179AF-509A-4B9D-BFB2-1D7277EC2B39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1E703-CF23-4811-A711-6CE89130512C}">
      <dsp:nvSpPr>
        <dsp:cNvPr id="0" name=""/>
        <dsp:cNvSpPr/>
      </dsp:nvSpPr>
      <dsp:spPr>
        <a:xfrm>
          <a:off x="837512" y="909803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Mayor costo de deuda y menor margen EBIT, lo que compromete la generación de utilidad operativa.</a:t>
          </a:r>
          <a:endParaRPr lang="en-US" sz="1900" kern="1200"/>
        </a:p>
      </dsp:txBody>
      <dsp:txXfrm>
        <a:off x="837512" y="909803"/>
        <a:ext cx="9678087" cy="725119"/>
      </dsp:txXfrm>
    </dsp:sp>
    <dsp:sp modelId="{4F610585-AC54-4C8E-B581-61E6156DCB86}">
      <dsp:nvSpPr>
        <dsp:cNvPr id="0" name=""/>
        <dsp:cNvSpPr/>
      </dsp:nvSpPr>
      <dsp:spPr>
        <a:xfrm>
          <a:off x="0" y="1816202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7FAE8-832E-457A-99A2-815EF74713BD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5FAC8-FDCA-47E7-AE37-244738115938}">
      <dsp:nvSpPr>
        <dsp:cNvPr id="0" name=""/>
        <dsp:cNvSpPr/>
      </dsp:nvSpPr>
      <dsp:spPr>
        <a:xfrm>
          <a:off x="837512" y="1816202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Optimización de gestión en 2021-2022 mejoró la eficiencia, pero en 2023 hubo signos de desaceleración.</a:t>
          </a:r>
          <a:endParaRPr lang="en-US" sz="1900" kern="1200"/>
        </a:p>
      </dsp:txBody>
      <dsp:txXfrm>
        <a:off x="837512" y="1816202"/>
        <a:ext cx="9678087" cy="725119"/>
      </dsp:txXfrm>
    </dsp:sp>
    <dsp:sp modelId="{F7C70897-0616-416C-9ABF-46CB6D272358}">
      <dsp:nvSpPr>
        <dsp:cNvPr id="0" name=""/>
        <dsp:cNvSpPr/>
      </dsp:nvSpPr>
      <dsp:spPr>
        <a:xfrm>
          <a:off x="0" y="2722601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77F5D-08D5-4719-B35C-E58ED6FE2E37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36A5E-1372-49B9-86FB-0C5A1FF88DA6}">
      <dsp:nvSpPr>
        <dsp:cNvPr id="0" name=""/>
        <dsp:cNvSpPr/>
      </dsp:nvSpPr>
      <dsp:spPr>
        <a:xfrm>
          <a:off x="837512" y="2722601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Endeudamiento creciente, con mayor riesgo crediticio si la tendencia se mantiene.</a:t>
          </a:r>
          <a:endParaRPr lang="en-US" sz="1900" kern="1200"/>
        </a:p>
      </dsp:txBody>
      <dsp:txXfrm>
        <a:off x="837512" y="2722601"/>
        <a:ext cx="9678087" cy="725119"/>
      </dsp:txXfrm>
    </dsp:sp>
    <dsp:sp modelId="{B9E095C3-E931-448C-9D9F-E8E65F092FC8}">
      <dsp:nvSpPr>
        <dsp:cNvPr id="0" name=""/>
        <dsp:cNvSpPr/>
      </dsp:nvSpPr>
      <dsp:spPr>
        <a:xfrm>
          <a:off x="0" y="3629000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24587-C45B-48E8-8401-09F7C137998F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853B9-C2DC-437A-BF4D-334652A8AC1E}">
      <dsp:nvSpPr>
        <dsp:cNvPr id="0" name=""/>
        <dsp:cNvSpPr/>
      </dsp:nvSpPr>
      <dsp:spPr>
        <a:xfrm>
          <a:off x="837512" y="3629000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Retos futuros: Necesidad de ajustar estrategias de costos y financiamiento para evitar problemas de liquidez y rentabilidad.</a:t>
          </a:r>
          <a:endParaRPr lang="en-US" sz="1900" kern="1200"/>
        </a:p>
      </dsp:txBody>
      <dsp:txXfrm>
        <a:off x="837512" y="3629000"/>
        <a:ext cx="9678087" cy="72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9610A-991F-413F-98D9-496325EC57F8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A414-6100-464E-A141-31174259334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839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03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30F2D-6239-43DD-B5E7-215A180A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0B2D6B-4A06-CF7F-E716-FD8E5123B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B9ED8D-074C-5865-55AF-866EC07D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EACD98-74A8-A678-7EC0-EC939A3E3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276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9ADC-2ED0-6F12-5A2C-9FC4BE40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025C8E-D78F-FF41-7233-26B979918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63CE83-0CB4-B9FE-8328-F13E061D7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90BB1E-F382-0E44-1720-BFA37F65B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326F-7D48-272C-87D4-F78FA4AE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639F17-A4D3-90EC-CA89-B893D5712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9D239B-4BA6-4818-F4F3-F58C42E37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926C64-7F06-FD2E-D4A5-5D37CE993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477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2DA6-DAED-1774-4994-16A887CC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BD0B71-5D57-BFA7-74DF-F8BB6562E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977B52-C622-D091-731C-8ED507366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2C8E4E-36E5-89B8-3A4E-5FEE0871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844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7C06-98BC-33D4-999D-1C377E93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E825A8-103D-6609-1679-30428648F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EFCEA3-3B84-3869-611F-031358ABC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EC56DF-34B2-ABDE-3EE8-15EE5CD37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908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C44BD-BCA3-824E-94A0-2B23B06EC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97CE05-1AC8-5044-15FC-3736C421D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52D486-7898-FE03-0369-5579138A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5D23A-5AA8-40C2-0191-8E30103C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CF2151-9BE0-3F76-8E62-CD9D0C2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9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4492E-0B32-AB26-3FE7-F7AEEFA4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2D0BAB-E010-A924-59CB-1A678BDB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D0775-A74D-5925-8E5F-27A1C653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C5200B-D5F1-8711-2356-05CA6346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00D7B-DE7B-BF24-6D32-4C9DA712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20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ABCF30-A873-691A-247C-5E4422064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F319FE-C7C0-2803-B7E6-D96543557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B3390-C938-2FB3-792B-4AEA5FB1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72C62E-8AF8-B204-B578-F86EE0E1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EEB6DD-619E-6885-51B1-758F0D66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764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A0D8-4E55-8BD2-D96F-85732029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FAA073-FDD1-DEFE-C60D-56025035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9598D-A2D5-C592-1C9D-8147C751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05D72-664F-05D6-2863-BC43E710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BB280-3488-194E-903A-A0E177B7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080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D1941-2755-FC8F-2F9C-B5559EC1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5A2F24-E01F-20AD-B529-D610C30B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BD7D4-040E-AB10-62CB-00FC067A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0AA274-227C-27D2-0BE3-5EEF7566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B8E5C9-50F7-233F-864D-CB7B2B26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8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5E2D8-AF83-316B-ABDF-51D222B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BB418-83BA-EB04-8194-C7F575481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58AC24-2C24-A94E-1965-A26FEB529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E8F569-55CF-81CB-7390-C315C9B7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69E642-3AFF-E471-20FE-2BDF4E7D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137139-B35D-A9D6-AD36-7C452B5C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55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5B4F-E9AB-A532-10BE-84491EC8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ECB082-8DEF-9258-C5F4-4E05A095A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11943C-8D51-77DB-D3B5-6EC500ED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88B8A7-CE80-2C75-775C-2B03FE49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E4873D-FC92-3680-7FC8-1B3C65616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EE99DA-7DBF-4CAA-B7EF-0FC687B4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249A09-BED8-8C93-CBB6-8270C183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8B633C-34C1-F1FA-AD74-C18AC134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858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28A9E-9D2A-7921-925A-7FE6A4F7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3209A-F1FA-20ED-776B-07C38031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CBC07F-5B47-5239-50BE-37FF95B2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ED0183-6C32-1D3C-1E40-B7A368B2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254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8772F4-C3D6-E828-9677-0A82CCF6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A0B9AF-62E9-2DEB-E448-3836F0DE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2F2AA-954F-E5EE-03A1-0B56477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139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5CDA2-A6F3-B99D-EE77-FDCB83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C0C45-8569-2F51-044D-6E407F3B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6489AD-135F-98E8-AF3E-81E30DEB8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D7687B-2DE0-000D-6B95-11BB79C9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5318B2-F337-E3B8-68D7-A3B35768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BACAA5-3D50-5C05-23D6-C8719D92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37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63832-4302-0262-B2AB-D17A738E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1BA2F7-67AF-F67E-8692-BAE3D2810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2B2A64-CFE6-8A1D-4A3B-D148839A5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19C5BA-7032-0974-0CED-353AA2E5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C0511A-AAA6-12A7-B73A-7C551CDA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22D41-1BE9-3A4F-577E-68BDF174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026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019669-30F0-E44F-FB84-5BA11378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51F21-0F2D-62D0-2139-B732456A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332D-7497-1FED-7774-30CF30CC1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11AA7-73AE-8A85-A1FB-9C4536651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8D69B3-FE17-2D8B-AB6B-92971C348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D1640A-D358-4ADF-8DA1-133D4CB30E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79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github.com/GRQ34/Finanzas-Proyecto-Fina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imera colada en la nueva acería de Aceros Arequipa (Perú) - IDOM">
            <a:extLst>
              <a:ext uri="{FF2B5EF4-FFF2-40B4-BE49-F238E27FC236}">
                <a16:creationId xmlns:a16="http://schemas.microsoft.com/office/drawing/2014/main" id="{3BE8D457-4EB4-B64F-7710-FBBDC85C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r="1813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277370-EB92-87D9-1E21-BA7C0549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Análisis Financiero: Corporación Aceros Arequipa</a:t>
            </a:r>
            <a:endParaRPr lang="es-PE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9E396-69D6-CDEB-F6DD-76F7A4B7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Germán Rosales, Jorge Melgarejo, Natalia Watson, Guillermo Maldonado</a:t>
            </a:r>
          </a:p>
        </p:txBody>
      </p:sp>
    </p:spTree>
    <p:extLst>
      <p:ext uri="{BB962C8B-B14F-4D97-AF65-F5344CB8AC3E}">
        <p14:creationId xmlns:p14="http://schemas.microsoft.com/office/powerpoint/2010/main" val="93116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04CC-54AD-954A-0734-C08CD109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5152-4CEC-00D6-80A9-AC0EECE6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195" y="457200"/>
            <a:ext cx="3932237" cy="1600200"/>
          </a:xfrm>
        </p:spPr>
        <p:txBody>
          <a:bodyPr/>
          <a:lstStyle/>
          <a:p>
            <a:pPr algn="r"/>
            <a:r>
              <a:rPr lang="es-PE" b="1" dirty="0"/>
              <a:t>Costo de Ventas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DE8F08-0E0D-F0CF-AAD7-8F5BCE7CA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7195" y="2192694"/>
            <a:ext cx="3932237" cy="3676294"/>
          </a:xfrm>
        </p:spPr>
        <p:txBody>
          <a:bodyPr/>
          <a:lstStyle/>
          <a:p>
            <a:pPr algn="r"/>
            <a:r>
              <a:rPr lang="es-ES" b="1" dirty="0"/>
              <a:t>Aumento </a:t>
            </a:r>
            <a:r>
              <a:rPr lang="es-ES" dirty="0"/>
              <a:t>del costo de ventas </a:t>
            </a:r>
            <a:r>
              <a:rPr lang="es-ES" b="1" dirty="0"/>
              <a:t>hasta 2022</a:t>
            </a:r>
            <a:r>
              <a:rPr lang="es-ES" dirty="0"/>
              <a:t>, impulsado por </a:t>
            </a:r>
            <a:r>
              <a:rPr lang="es-ES" b="1" dirty="0"/>
              <a:t>mayores compras de materias primas</a:t>
            </a:r>
            <a:r>
              <a:rPr lang="es-ES" dirty="0"/>
              <a:t> y </a:t>
            </a:r>
            <a:r>
              <a:rPr lang="es-ES" b="1" dirty="0"/>
              <a:t>gastos de fabricación</a:t>
            </a:r>
            <a:r>
              <a:rPr lang="es-ES" dirty="0"/>
              <a:t>.</a:t>
            </a:r>
          </a:p>
          <a:p>
            <a:pPr algn="r"/>
            <a:r>
              <a:rPr lang="es-ES" b="1" dirty="0"/>
              <a:t>Caída en 2023 (-10.93%)</a:t>
            </a:r>
            <a:r>
              <a:rPr lang="es-ES" dirty="0"/>
              <a:t>, reflejando </a:t>
            </a:r>
            <a:r>
              <a:rPr lang="es-ES" b="1" dirty="0"/>
              <a:t>menor producción</a:t>
            </a:r>
            <a:r>
              <a:rPr lang="es-ES" dirty="0"/>
              <a:t> y posible </a:t>
            </a:r>
            <a:r>
              <a:rPr lang="es-ES" b="1" dirty="0"/>
              <a:t>ajuste en costos operativos</a:t>
            </a:r>
            <a:r>
              <a:rPr lang="es-ES" dirty="0"/>
              <a:t>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811F9B99-3416-4152-FD40-EB79C8206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17672"/>
              </p:ext>
            </p:extLst>
          </p:nvPr>
        </p:nvGraphicFramePr>
        <p:xfrm>
          <a:off x="7501811" y="3930058"/>
          <a:ext cx="3857619" cy="548640"/>
        </p:xfrm>
        <a:graphic>
          <a:graphicData uri="http://schemas.openxmlformats.org/drawingml/2006/table">
            <a:tbl>
              <a:tblPr/>
              <a:tblGrid>
                <a:gridCol w="1002642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17671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60156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150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-81.67%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-76.31%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-86.57%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-89.20%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55D1879-1D2A-E95B-AAEF-BDEE82C3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45088"/>
              </p:ext>
            </p:extLst>
          </p:nvPr>
        </p:nvGraphicFramePr>
        <p:xfrm>
          <a:off x="7528825" y="4688168"/>
          <a:ext cx="3766850" cy="548640"/>
        </p:xfrm>
        <a:graphic>
          <a:graphicData uri="http://schemas.openxmlformats.org/drawingml/2006/table">
            <a:tbl>
              <a:tblPr/>
              <a:tblGrid>
                <a:gridCol w="801095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22675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37451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05629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86.07%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-10.93%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F4414F5D-78CA-3A02-27D3-23DC9A93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68" y="597159"/>
            <a:ext cx="5822923" cy="5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8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9F19-0EB0-84FD-E2E4-88992949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217BA-4F5E-B05A-245A-66FDCFD2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195" y="457200"/>
            <a:ext cx="3932237" cy="1600200"/>
          </a:xfrm>
        </p:spPr>
        <p:txBody>
          <a:bodyPr/>
          <a:lstStyle/>
          <a:p>
            <a:pPr algn="r"/>
            <a:r>
              <a:rPr lang="es-PE" b="1" dirty="0"/>
              <a:t>Otros Ingresos Operativos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494FE9-7B0B-9CF0-0361-FB218D5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7195" y="2192694"/>
            <a:ext cx="3932237" cy="3676294"/>
          </a:xfrm>
        </p:spPr>
        <p:txBody>
          <a:bodyPr/>
          <a:lstStyle/>
          <a:p>
            <a:pPr algn="r"/>
            <a:r>
              <a:rPr lang="es-ES" b="1" dirty="0"/>
              <a:t>Ingreso extraordinario en 2021</a:t>
            </a:r>
            <a:r>
              <a:rPr lang="es-ES" dirty="0"/>
              <a:t> por </a:t>
            </a:r>
            <a:r>
              <a:rPr lang="es-ES" b="1" dirty="0"/>
              <a:t>S/ 92.49 millones de Contugas</a:t>
            </a:r>
            <a:r>
              <a:rPr lang="es-ES" dirty="0"/>
              <a:t> y venta de maquinaria en desuso, explicando el pico en "Otros Ingresos Operativos" (</a:t>
            </a:r>
            <a:r>
              <a:rPr lang="es-ES" b="1" dirty="0"/>
              <a:t>+1472.83% vs. 2020</a:t>
            </a:r>
            <a:r>
              <a:rPr lang="es-ES" dirty="0"/>
              <a:t>).</a:t>
            </a:r>
          </a:p>
          <a:p>
            <a:pPr algn="r"/>
            <a:r>
              <a:rPr lang="es-ES" b="1" dirty="0"/>
              <a:t>Caída del 48.50% en 2022 y 67.74% en 2023</a:t>
            </a:r>
            <a:r>
              <a:rPr lang="es-ES" dirty="0"/>
              <a:t>, debido a la </a:t>
            </a:r>
            <a:r>
              <a:rPr lang="es-ES" b="1" dirty="0"/>
              <a:t>ausencia de ingresos no recurrentes</a:t>
            </a:r>
            <a:r>
              <a:rPr lang="es-ES" dirty="0"/>
              <a:t> como el de Contugas.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0DFA4AD5-A77F-9395-E20D-728CBA8E2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05794"/>
              </p:ext>
            </p:extLst>
          </p:nvPr>
        </p:nvGraphicFramePr>
        <p:xfrm>
          <a:off x="7501811" y="4359284"/>
          <a:ext cx="3857619" cy="548640"/>
        </p:xfrm>
        <a:graphic>
          <a:graphicData uri="http://schemas.openxmlformats.org/drawingml/2006/table">
            <a:tbl>
              <a:tblPr/>
              <a:tblGrid>
                <a:gridCol w="1002642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17671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60156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150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71821FC-BD4C-1267-596A-AED46F38A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6710"/>
              </p:ext>
            </p:extLst>
          </p:nvPr>
        </p:nvGraphicFramePr>
        <p:xfrm>
          <a:off x="7528825" y="5117394"/>
          <a:ext cx="3766850" cy="548640"/>
        </p:xfrm>
        <a:graphic>
          <a:graphicData uri="http://schemas.openxmlformats.org/drawingml/2006/table">
            <a:tbl>
              <a:tblPr/>
              <a:tblGrid>
                <a:gridCol w="801095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22675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37451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05629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1472.83%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-48.50%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-67.74%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597A2CA-EFB9-F0D9-F9CA-58779255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568" y="1265966"/>
            <a:ext cx="5822923" cy="41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2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72416-D34D-D14F-6269-85B78EDD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áfico en un documento con un bolígrafo">
            <a:extLst>
              <a:ext uri="{FF2B5EF4-FFF2-40B4-BE49-F238E27FC236}">
                <a16:creationId xmlns:a16="http://schemas.microsoft.com/office/drawing/2014/main" id="{E2C7BC9B-AD15-32C9-0D28-EE930852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89" b="142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777C53-73CF-11E4-EC81-6C33A247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Análisis</a:t>
            </a:r>
            <a:r>
              <a:rPr lang="en-US" sz="4400" dirty="0">
                <a:solidFill>
                  <a:srgbClr val="FFFFFF"/>
                </a:solidFill>
              </a:rPr>
              <a:t> de Ratios</a:t>
            </a:r>
          </a:p>
        </p:txBody>
      </p:sp>
    </p:spTree>
    <p:extLst>
      <p:ext uri="{BB962C8B-B14F-4D97-AF65-F5344CB8AC3E}">
        <p14:creationId xmlns:p14="http://schemas.microsoft.com/office/powerpoint/2010/main" val="224163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Rectangle 2089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7" name="Picture 2091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03" name="Rectangle 2093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7" name="Rectangle 2095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8752B6-0843-6D1A-384E-5A970DD5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Ratios de Liquidez - Prueba Ácida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4590B1-4178-E835-A350-B0C3F6F76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En </a:t>
            </a:r>
            <a:r>
              <a:rPr lang="en-US" sz="1700" b="1">
                <a:effectLst/>
              </a:rPr>
              <a:t>2020</a:t>
            </a:r>
            <a:r>
              <a:rPr lang="en-US" sz="1700">
                <a:effectLst/>
              </a:rPr>
              <a:t>, el índice alcanzó </a:t>
            </a:r>
            <a:r>
              <a:rPr lang="en-US" sz="1700" b="1">
                <a:effectLst/>
              </a:rPr>
              <a:t>0.97</a:t>
            </a:r>
            <a:r>
              <a:rPr lang="en-US" sz="1700">
                <a:effectLst/>
              </a:rPr>
              <a:t>, superando el rango ideal (0.6 - 0.8), lo que muestra una gran acumulación de efectivo.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En </a:t>
            </a:r>
            <a:r>
              <a:rPr lang="en-US" sz="1700" b="1">
                <a:effectLst/>
              </a:rPr>
              <a:t>2021 (0.68)</a:t>
            </a:r>
            <a:r>
              <a:rPr lang="en-US" sz="1700">
                <a:effectLst/>
              </a:rPr>
              <a:t> y </a:t>
            </a:r>
            <a:r>
              <a:rPr lang="en-US" sz="1700" b="1">
                <a:effectLst/>
              </a:rPr>
              <a:t>2022 (0.59)</a:t>
            </a:r>
            <a:r>
              <a:rPr lang="en-US" sz="1700">
                <a:effectLst/>
              </a:rPr>
              <a:t>, el índice disminuyó, sugiriendo un uso de liquidez para inversiones o pago de deudas.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En </a:t>
            </a:r>
            <a:r>
              <a:rPr lang="en-US" sz="1700" b="1">
                <a:effectLst/>
              </a:rPr>
              <a:t>2023 (0.74)</a:t>
            </a:r>
            <a:r>
              <a:rPr lang="en-US" sz="1700">
                <a:effectLst/>
              </a:rPr>
              <a:t>, hubo una leve recuperación, acercándose al rango recomendado.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Durante </a:t>
            </a:r>
            <a:r>
              <a:rPr lang="en-US" sz="1700" b="1">
                <a:effectLst/>
              </a:rPr>
              <a:t>2020</a:t>
            </a:r>
            <a:r>
              <a:rPr lang="en-US" sz="1700">
                <a:effectLst/>
              </a:rPr>
              <a:t>, la empresa adoptó una estrategia </a:t>
            </a:r>
            <a:r>
              <a:rPr lang="en-US" sz="1700" b="1">
                <a:effectLst/>
              </a:rPr>
              <a:t>conservadora</a:t>
            </a:r>
            <a:r>
              <a:rPr lang="en-US" sz="1700">
                <a:effectLst/>
              </a:rPr>
              <a:t> para acumular liquidez y reducir riesgos, y la caída posterior del índice indica el uso de esos recursos.</a:t>
            </a:r>
            <a:endParaRPr lang="en-US" sz="1700"/>
          </a:p>
        </p:txBody>
      </p:sp>
      <p:pic>
        <p:nvPicPr>
          <p:cNvPr id="2050" name="Picture 2" descr="Mano sosteniendo cigarrillo&#10;&#10;Descripción generada automáticamente con confianza baja">
            <a:extLst>
              <a:ext uri="{FF2B5EF4-FFF2-40B4-BE49-F238E27FC236}">
                <a16:creationId xmlns:a16="http://schemas.microsoft.com/office/drawing/2014/main" id="{8E40C250-3231-6357-37DD-8B7E35F3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434" y="853841"/>
            <a:ext cx="4860414" cy="317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02541A8-3E2E-A620-6017-A00B0FD8E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97159"/>
              </p:ext>
            </p:extLst>
          </p:nvPr>
        </p:nvGraphicFramePr>
        <p:xfrm>
          <a:off x="6444688" y="4292083"/>
          <a:ext cx="4804660" cy="1638583"/>
        </p:xfrm>
        <a:graphic>
          <a:graphicData uri="http://schemas.openxmlformats.org/drawingml/2006/table">
            <a:tbl>
              <a:tblPr firstRow="1" bandRow="1"/>
              <a:tblGrid>
                <a:gridCol w="1463152">
                  <a:extLst>
                    <a:ext uri="{9D8B030D-6E8A-4147-A177-3AD203B41FA5}">
                      <a16:colId xmlns:a16="http://schemas.microsoft.com/office/drawing/2014/main" val="2932735112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3092334563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3866819782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2961878356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300822555"/>
                    </a:ext>
                  </a:extLst>
                </a:gridCol>
              </a:tblGrid>
              <a:tr h="30490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62048"/>
                  </a:ext>
                </a:extLst>
              </a:tr>
              <a:tr h="457356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Razón corriente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793146"/>
                  </a:ext>
                </a:extLst>
              </a:tr>
              <a:tr h="304905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Prueba Ácida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226529"/>
                  </a:ext>
                </a:extLst>
              </a:tr>
              <a:tr h="571417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Prueba Defensiva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9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641E0-F0D7-4136-1A49-A77C921E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8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01" name="Picture 3090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107" name="Rectangle 3092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934AED-D04A-E74F-E016-D647BA2A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Ratios de Gestión - Ciclo de Conversión de Efectivo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33E33C-673B-94EE-00CC-F06F25B5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effectLst/>
              </a:rPr>
              <a:t>2020:</a:t>
            </a:r>
            <a:r>
              <a:rPr lang="en-US" sz="1500">
                <a:effectLst/>
              </a:rPr>
              <a:t> 204 días → Ciclo extendido con un lento proceso de conversión de activos a efectivo.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effectLst/>
              </a:rPr>
              <a:t>2021:</a:t>
            </a:r>
            <a:r>
              <a:rPr lang="en-US" sz="1500">
                <a:effectLst/>
              </a:rPr>
              <a:t> 107 días → Mejora significativa por mayor eficiencia en cobranza y reducción de inventarios.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effectLst/>
              </a:rPr>
              <a:t>2022:</a:t>
            </a:r>
            <a:r>
              <a:rPr lang="en-US" sz="1500">
                <a:effectLst/>
              </a:rPr>
              <a:t> 94 días → Máxima eficiencia en conversión de efectivo.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effectLst/>
              </a:rPr>
              <a:t>2023:</a:t>
            </a:r>
            <a:r>
              <a:rPr lang="en-US" sz="1500">
                <a:effectLst/>
              </a:rPr>
              <a:t> 107 días → Ligera disminución que sugiere desaceleración en operaciones.</a:t>
            </a:r>
          </a:p>
          <a:p>
            <a:pPr marL="283464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>
                <a:effectLst/>
              </a:rPr>
              <a:t>La reducción del CCE en 2021 y 2022 muestra que la empresa optimizó su eficiencia operativa al reducir inventarios y acelerar la cobranza.</a:t>
            </a:r>
            <a:endParaRPr lang="en-US" sz="1500"/>
          </a:p>
        </p:txBody>
      </p:sp>
      <p:pic>
        <p:nvPicPr>
          <p:cNvPr id="3074" name="Picture 2" descr="Ciclo de conversión de efectivo: ¿qué es? | Gestión de Efectivo | Prosegur  Perú">
            <a:extLst>
              <a:ext uri="{FF2B5EF4-FFF2-40B4-BE49-F238E27FC236}">
                <a16:creationId xmlns:a16="http://schemas.microsoft.com/office/drawing/2014/main" id="{2644FD29-7C00-CCE6-EFF2-16E053D3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942" y="247416"/>
            <a:ext cx="4886772" cy="32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1FBE982-1A60-6571-7A19-18302207E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7144"/>
              </p:ext>
            </p:extLst>
          </p:nvPr>
        </p:nvGraphicFramePr>
        <p:xfrm>
          <a:off x="6480935" y="3833011"/>
          <a:ext cx="4822914" cy="2607918"/>
        </p:xfrm>
        <a:graphic>
          <a:graphicData uri="http://schemas.openxmlformats.org/drawingml/2006/table">
            <a:tbl>
              <a:tblPr firstRow="1" bandRow="1"/>
              <a:tblGrid>
                <a:gridCol w="2344946">
                  <a:extLst>
                    <a:ext uri="{9D8B030D-6E8A-4147-A177-3AD203B41FA5}">
                      <a16:colId xmlns:a16="http://schemas.microsoft.com/office/drawing/2014/main" val="2932735112"/>
                    </a:ext>
                  </a:extLst>
                </a:gridCol>
                <a:gridCol w="619492">
                  <a:extLst>
                    <a:ext uri="{9D8B030D-6E8A-4147-A177-3AD203B41FA5}">
                      <a16:colId xmlns:a16="http://schemas.microsoft.com/office/drawing/2014/main" val="3092334563"/>
                    </a:ext>
                  </a:extLst>
                </a:gridCol>
                <a:gridCol w="619492">
                  <a:extLst>
                    <a:ext uri="{9D8B030D-6E8A-4147-A177-3AD203B41FA5}">
                      <a16:colId xmlns:a16="http://schemas.microsoft.com/office/drawing/2014/main" val="3866819782"/>
                    </a:ext>
                  </a:extLst>
                </a:gridCol>
                <a:gridCol w="619492">
                  <a:extLst>
                    <a:ext uri="{9D8B030D-6E8A-4147-A177-3AD203B41FA5}">
                      <a16:colId xmlns:a16="http://schemas.microsoft.com/office/drawing/2014/main" val="2961878356"/>
                    </a:ext>
                  </a:extLst>
                </a:gridCol>
                <a:gridCol w="619492">
                  <a:extLst>
                    <a:ext uri="{9D8B030D-6E8A-4147-A177-3AD203B41FA5}">
                      <a16:colId xmlns:a16="http://schemas.microsoft.com/office/drawing/2014/main" val="300822555"/>
                    </a:ext>
                  </a:extLst>
                </a:gridCol>
              </a:tblGrid>
              <a:tr h="29143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62048"/>
                  </a:ext>
                </a:extLst>
              </a:tr>
              <a:tr h="550191">
                <a:tc>
                  <a:txBody>
                    <a:bodyPr/>
                    <a:lstStyle/>
                    <a:p>
                      <a:pPr algn="l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Periodo Promedio de Cobros (PPC)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033495"/>
                  </a:ext>
                </a:extLst>
              </a:tr>
              <a:tr h="550191">
                <a:tc>
                  <a:txBody>
                    <a:bodyPr/>
                    <a:lstStyle/>
                    <a:p>
                      <a:pPr algn="l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Periodo Promedio de Pagos (PPP)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54983"/>
                  </a:ext>
                </a:extLst>
              </a:tr>
              <a:tr h="550191">
                <a:tc>
                  <a:txBody>
                    <a:bodyPr/>
                    <a:lstStyle/>
                    <a:p>
                      <a:pPr algn="l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Periodo Promedio de Inventario (PPI)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38688"/>
                  </a:ext>
                </a:extLst>
              </a:tr>
              <a:tr h="550191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Ciclo de Conversión del Efectivo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5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85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03C2D-8D95-4745-0CAC-72EF30D1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Conexión entre Prueba Ácida y CCE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E04919-F164-9865-2B09-9CEE5310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2020:</a:t>
            </a:r>
            <a:r>
              <a:rPr lang="en-US" sz="1900"/>
              <a:t> CCE alto (204 días) + Prueba Ácida elevada (0.97) → </a:t>
            </a:r>
            <a:r>
              <a:rPr lang="en-US" sz="1900" b="1"/>
              <a:t>Acumulación de liquidez</a:t>
            </a:r>
            <a:r>
              <a:rPr lang="en-US" sz="1900"/>
              <a:t> por incertidumbre.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2021 - 2022:</a:t>
            </a:r>
            <a:r>
              <a:rPr lang="en-US" sz="1900"/>
              <a:t> CCE cae (107 y 94 días) + Prueba Ácida baja (0.68 y 0.59) → </a:t>
            </a:r>
            <a:r>
              <a:rPr lang="en-US" sz="1900" b="1"/>
              <a:t>Liberación de efectivo</a:t>
            </a:r>
            <a:r>
              <a:rPr lang="en-US" sz="1900"/>
              <a:t>, mayor eficiencia en cobros e inventarios.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2023:</a:t>
            </a:r>
            <a:r>
              <a:rPr lang="en-US" sz="1900"/>
              <a:t> CCE sube (107 días) + Prueba Ácida sube (0.74) → </a:t>
            </a:r>
            <a:r>
              <a:rPr lang="en-US" sz="1900" b="1"/>
              <a:t>Posible desaceleración operativa o ajuste financiero</a:t>
            </a:r>
            <a:r>
              <a:rPr lang="en-US" sz="1900"/>
              <a:t>.</a:t>
            </a:r>
          </a:p>
        </p:txBody>
      </p:sp>
      <p:pic>
        <p:nvPicPr>
          <p:cNvPr id="3" name="Picture 4" descr="Tipos de inversión y flujo de caja: una guía para entender las finanzas  empresariales">
            <a:extLst>
              <a:ext uri="{FF2B5EF4-FFF2-40B4-BE49-F238E27FC236}">
                <a16:creationId xmlns:a16="http://schemas.microsoft.com/office/drawing/2014/main" id="{FF3D78DA-EAD5-B513-1986-621AC113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7" r="25093"/>
          <a:stretch/>
        </p:blipFill>
        <p:spPr bwMode="auto">
          <a:xfrm>
            <a:off x="5650992" y="10"/>
            <a:ext cx="6541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2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2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0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38" name="Picture 5132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139" name="Rectangle 5134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6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B10B8-D99B-AE36-60D8-33053418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Ratios de Solvencia - Costo de la Deuda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B0A76D-0D61-D18A-C77F-8220CC558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2020 - 2021: Costos bajos (1.35% - 1.06%), acceso a financiamiento favorable.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2022 - 2023: Incremento significativo (6.31% - 7.08%), mayor costo financiero.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Condiciones del mercado: Endurecimiento de políticas monetarias y tasas de interés más altas.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Comparación sectorial: Competidor (SIDERPERU) con WACC superior al 30%.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Mayor riesgo crediticio.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Posibles dificultades futuras para acceder a financiamiento competitivo.</a:t>
            </a:r>
          </a:p>
        </p:txBody>
      </p:sp>
      <p:pic>
        <p:nvPicPr>
          <p:cNvPr id="5124" name="Picture 4" descr="aumento de la tasa de interés debido al aumento del porcentaje de inflación.  reserva federal o concepto de política monetaria del banco central para  empresas 14770465 Vector en Vecteezy">
            <a:extLst>
              <a:ext uri="{FF2B5EF4-FFF2-40B4-BE49-F238E27FC236}">
                <a16:creationId xmlns:a16="http://schemas.microsoft.com/office/drawing/2014/main" id="{04B66702-33DA-6EA1-2407-9581F375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1075260"/>
            <a:ext cx="5249313" cy="34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85B91B0-988C-5D12-50AA-887F586B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2284"/>
              </p:ext>
            </p:extLst>
          </p:nvPr>
        </p:nvGraphicFramePr>
        <p:xfrm>
          <a:off x="6445729" y="4973806"/>
          <a:ext cx="4619871" cy="822960"/>
        </p:xfrm>
        <a:graphic>
          <a:graphicData uri="http://schemas.openxmlformats.org/drawingml/2006/table">
            <a:tbl>
              <a:tblPr firstRow="1" bandRow="1"/>
              <a:tblGrid>
                <a:gridCol w="1335883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26638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532767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Costo de la Deuda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4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402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DF705-6895-64DC-6980-CC8E0934F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5" name="Picture 6154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B21B6-17DE-9EB3-0E01-D361A979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Ratios de Solvencia – Cobertura de Intereses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75E6D-11C7-8E6A-3111-F030AF6BF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2020 - 2021: Holgura financiera extrema (965.82% - 4384.94%).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2022 - 2023: Deterioro significativo (373.83% - 181.54%).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Aumento del costo de deuda.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Reducción del margen operativo.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Menor capacidad para pagar intereses.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Si la tendencia continúa, riesgo de incumplimiento financiero.</a:t>
            </a:r>
          </a:p>
        </p:txBody>
      </p:sp>
      <p:pic>
        <p:nvPicPr>
          <p:cNvPr id="6146" name="Picture 2" descr="carga de la deuda. equilibrio entre ingresos y pasivos. administración de  activos o ingresos. obligación financiera o pago de un préstamo. empresario  con deuda en el balancín. 11634939 Vector en Vecteezy">
            <a:extLst>
              <a:ext uri="{FF2B5EF4-FFF2-40B4-BE49-F238E27FC236}">
                <a16:creationId xmlns:a16="http://schemas.microsoft.com/office/drawing/2014/main" id="{D4F140F2-2FE6-E873-40C6-D72AC92E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1289191"/>
            <a:ext cx="5220428" cy="33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7AF938-0482-65F9-C850-CF75CD373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13273"/>
              </p:ext>
            </p:extLst>
          </p:nvPr>
        </p:nvGraphicFramePr>
        <p:xfrm>
          <a:off x="6293069" y="4940063"/>
          <a:ext cx="5093143" cy="893149"/>
        </p:xfrm>
        <a:graphic>
          <a:graphicData uri="http://schemas.openxmlformats.org/drawingml/2006/table">
            <a:tbl>
              <a:tblPr firstRow="1" bandRow="1"/>
              <a:tblGrid>
                <a:gridCol w="1296545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1034135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31298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580165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Cobertura de Intereses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4384.94%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373.83%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181.54%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8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35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A2B7C-A85F-5851-33F9-59A3582E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9" name="Picture 7178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C9AD2-2EB5-099C-F438-76CB1D1B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Ratios Rentabilidad - Margen EBIT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16BAFF-E712-F7FC-F77C-B4991A8EC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2020 - 2021: Crecimiento (10.82% - 19.34%), reflejando eficiencia operativa.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2022 - 2023: Caída drástica (9.41% - 5.94%).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Aumento del costo de ventas.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Mayor carga financiera.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Menor capacidad de generar utilidad operativa.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Necesidad de optimizar costos y eficiencia productiva.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ROE y ROA también reflejan esta tendencia, mostrando un deterioro en la rentabilidad del patrimonio y los activos.</a:t>
            </a:r>
            <a:endParaRPr lang="en-US" sz="13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7170" name="Picture 2" descr="Más datos negativos: la producción de acero cayó casi 22%">
            <a:extLst>
              <a:ext uri="{FF2B5EF4-FFF2-40B4-BE49-F238E27FC236}">
                <a16:creationId xmlns:a16="http://schemas.microsoft.com/office/drawing/2014/main" id="{EB01A154-D4FB-1493-A0D1-1FCB43F8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906425"/>
            <a:ext cx="5169308" cy="29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11355FB-565F-8479-4C8D-223570D62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56164"/>
              </p:ext>
            </p:extLst>
          </p:nvPr>
        </p:nvGraphicFramePr>
        <p:xfrm>
          <a:off x="6518272" y="4096139"/>
          <a:ext cx="4523519" cy="1780791"/>
        </p:xfrm>
        <a:graphic>
          <a:graphicData uri="http://schemas.openxmlformats.org/drawingml/2006/table">
            <a:tbl>
              <a:tblPr firstRow="1" bandRow="1"/>
              <a:tblGrid>
                <a:gridCol w="1636265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776279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776279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667348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667348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2712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Margen EBIT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988497"/>
                  </a:ext>
                </a:extLst>
              </a:tr>
              <a:tr h="502858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Rentabilidad del patrimonio (ROE)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308650"/>
                  </a:ext>
                </a:extLst>
              </a:tr>
              <a:tr h="735373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Rendimiento neto del activo total (ROA)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74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1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0AEC80-62DC-E4B4-C5B2-C9E9B0B5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 Generales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Marcador de texto 3">
            <a:extLst>
              <a:ext uri="{FF2B5EF4-FFF2-40B4-BE49-F238E27FC236}">
                <a16:creationId xmlns:a16="http://schemas.microsoft.com/office/drawing/2014/main" id="{164FC04D-157F-14F8-7399-3655AA578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06880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947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804F00-48CB-016F-7BCD-0AC9A421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9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pila de maletas marrones">
            <a:extLst>
              <a:ext uri="{FF2B5EF4-FFF2-40B4-BE49-F238E27FC236}">
                <a16:creationId xmlns:a16="http://schemas.microsoft.com/office/drawing/2014/main" id="{63B4ED55-57C8-F0F7-5819-928998BF1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70" b="176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6139E8-7A14-284B-5905-2AD57885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Portafolios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Inversión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1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76" name="Rectangle 1027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8" name="Rectangle 1027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C983E1-CEEB-557A-A1BB-97E06356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Repositorio de Github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7E0B00-750A-00E1-36BA-8ECAB3CB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GRQ34/Finanzas-Proyecto-Final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 descr="Github Murals — Doc Reed">
            <a:extLst>
              <a:ext uri="{FF2B5EF4-FFF2-40B4-BE49-F238E27FC236}">
                <a16:creationId xmlns:a16="http://schemas.microsoft.com/office/drawing/2014/main" id="{3914DA9D-B4DA-D8E5-9BCA-DD83017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r="250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6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6D8B5-1E9B-CED4-9D14-176C11A9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5334000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 1 - Mercado</a:t>
            </a: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7B647-2134-10A8-7F5E-FFAF6352B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397966"/>
            <a:ext cx="5334000" cy="37444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PE" sz="1800" noProof="0" dirty="0"/>
              <a:t>Se seleccionan empresas del mercado del acero marcadas como Top </a:t>
            </a:r>
            <a:r>
              <a:rPr lang="es-PE" sz="1800" noProof="0" dirty="0" err="1"/>
              <a:t>Performing</a:t>
            </a:r>
            <a:r>
              <a:rPr lang="es-PE" sz="1800" noProof="0" dirty="0"/>
              <a:t> en la industria del acero.</a:t>
            </a:r>
          </a:p>
          <a:p>
            <a:r>
              <a:rPr lang="es-PE" sz="1800" noProof="0" dirty="0"/>
              <a:t>Los activos finales elegidos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 dirty="0"/>
              <a:t>ACNT: Fabricante de tuberías de acero inoxidable y productos químicos industriales.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 dirty="0"/>
              <a:t>FRD: Procesamiento de acero laminado y fabricación de tuberías para construcción y energía.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 dirty="0"/>
              <a:t>MSB: Fideicomiso que recibe regalías de la mina de hierro Peter Mitchell.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 dirty="0"/>
              <a:t>RS: Principal distribuidor y procesador de metales en Norteamérica.</a:t>
            </a:r>
          </a:p>
        </p:txBody>
      </p:sp>
      <p:pic>
        <p:nvPicPr>
          <p:cNvPr id="1029" name="Picture 5" descr="Segments | Ascent Industries Co.">
            <a:extLst>
              <a:ext uri="{FF2B5EF4-FFF2-40B4-BE49-F238E27FC236}">
                <a16:creationId xmlns:a16="http://schemas.microsoft.com/office/drawing/2014/main" id="{BB05DE9F-9A15-71BD-4208-22F0828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 r="-1" b="-1"/>
          <a:stretch/>
        </p:blipFill>
        <p:spPr bwMode="auto">
          <a:xfrm>
            <a:off x="6979129" y="1"/>
            <a:ext cx="52128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riedman Industries Steel Mill | Powers Brown Architecture">
            <a:extLst>
              <a:ext uri="{FF2B5EF4-FFF2-40B4-BE49-F238E27FC236}">
                <a16:creationId xmlns:a16="http://schemas.microsoft.com/office/drawing/2014/main" id="{2DC3093E-D3BC-2F7A-43CC-869FF7476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5" r="-1" b="3238"/>
          <a:stretch/>
        </p:blipFill>
        <p:spPr bwMode="auto">
          <a:xfrm>
            <a:off x="6979147" y="3429000"/>
            <a:ext cx="52128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2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35D4B-2E6F-FC10-9893-43B7580E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2EBF3B-0D78-1847-0042-FEADEE43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1 - Mercado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E61369E-BC07-0353-16C7-A15468A8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966293"/>
            <a:ext cx="916352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225DB-C461-170D-1D7C-7873D7E8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6DA7B-FF1D-82FC-3618-BC3BE375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5334000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2 - Sector</a:t>
            </a:r>
          </a:p>
        </p:txBody>
      </p: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691C4A-972C-D06F-53DE-C715070B6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164702"/>
            <a:ext cx="5334000" cy="39776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PE" noProof="0" dirty="0"/>
              <a:t>Se seleccionan empresas del Top Fondos Mutuos en Materiales Básicos.</a:t>
            </a:r>
          </a:p>
          <a:p>
            <a:r>
              <a:rPr lang="es-PE" noProof="0" dirty="0"/>
              <a:t>Los activos finales elegidos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 dirty="0"/>
              <a:t>FEURX: Invierte en empresas europeas de materiales básicos, brindando exposición a la industria siderúrgica y minera.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 dirty="0"/>
              <a:t>FRFZX: Enfocado en bienes raíces industriales y comerciales, clave para la infraestructura del sector metalúrgico.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 dirty="0"/>
              <a:t>MEDGX: Apoya el crecimiento en mercados emergentes, incluyendo productores de acero y materias primas esenciales.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 dirty="0"/>
              <a:t>VMIAX: Incluye compañías de mediana capitalización en materiales básicos, ofreciendo diversificación en la cadena de suministro del acero.</a:t>
            </a:r>
          </a:p>
        </p:txBody>
      </p:sp>
      <p:pic>
        <p:nvPicPr>
          <p:cNvPr id="2051" name="Picture 3" descr="Mutual Funds – Alphagen">
            <a:extLst>
              <a:ext uri="{FF2B5EF4-FFF2-40B4-BE49-F238E27FC236}">
                <a16:creationId xmlns:a16="http://schemas.microsoft.com/office/drawing/2014/main" id="{27A7DE3E-852E-1B4F-D732-ABAF8F8D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1" r="-1" b="18519"/>
          <a:stretch/>
        </p:blipFill>
        <p:spPr bwMode="auto">
          <a:xfrm>
            <a:off x="6979129" y="1"/>
            <a:ext cx="52128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nvesting in Mutual Funds: What They Are and How They Work">
            <a:extLst>
              <a:ext uri="{FF2B5EF4-FFF2-40B4-BE49-F238E27FC236}">
                <a16:creationId xmlns:a16="http://schemas.microsoft.com/office/drawing/2014/main" id="{A47BE822-AB77-AC5E-D7E2-95ACEFDA0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 r="-7" b="-7"/>
          <a:stretch/>
        </p:blipFill>
        <p:spPr bwMode="auto">
          <a:xfrm>
            <a:off x="6979147" y="3429000"/>
            <a:ext cx="52128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9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103F4-F96E-5AC2-DFE8-9E989D48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AA020-277D-8731-AAC5-ACBDE9FA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2 - Sector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80997C-F048-2670-2149-E05D906B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966293"/>
            <a:ext cx="916352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4347D-EC3E-0346-FD5B-C4644638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E312C-F3D1-107A-7A8B-C76896EF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Portafolio 3 - Innovación</a:t>
            </a:r>
          </a:p>
        </p:txBody>
      </p:sp>
      <p:pic>
        <p:nvPicPr>
          <p:cNvPr id="7170" name="Picture 2" descr="Schneider Electric élargit la palette des fins de carrière de ses  collaborateurs">
            <a:extLst>
              <a:ext uri="{FF2B5EF4-FFF2-40B4-BE49-F238E27FC236}">
                <a16:creationId xmlns:a16="http://schemas.microsoft.com/office/drawing/2014/main" id="{9360A9A3-FFAA-AEB5-0521-5D665DFC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4" r="36888" b="-1"/>
          <a:stretch/>
        </p:blipFill>
        <p:spPr bwMode="auto">
          <a:xfrm>
            <a:off x="-1" y="10"/>
            <a:ext cx="51511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1D1C45-B13F-A03B-32DE-7CC477FFD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211356"/>
            <a:ext cx="5444382" cy="39310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Se </a:t>
            </a:r>
            <a:r>
              <a:rPr lang="en-US" dirty="0" err="1"/>
              <a:t>seleccionan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líderes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innovación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y </a:t>
            </a:r>
            <a:r>
              <a:rPr lang="en-US" dirty="0" err="1"/>
              <a:t>sostenibilidad</a:t>
            </a:r>
            <a:r>
              <a:rPr lang="en-US" dirty="0"/>
              <a:t>, con alto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transformación</a:t>
            </a:r>
            <a:r>
              <a:rPr lang="en-US" dirty="0"/>
              <a:t> industrial y </a:t>
            </a:r>
            <a:r>
              <a:rPr lang="en-US" dirty="0" err="1"/>
              <a:t>energética</a:t>
            </a:r>
            <a:r>
              <a:rPr lang="en-US" dirty="0"/>
              <a:t>.</a:t>
            </a:r>
          </a:p>
          <a:p>
            <a:r>
              <a:rPr lang="en-US" dirty="0"/>
              <a:t>Los </a:t>
            </a:r>
            <a:r>
              <a:rPr lang="en-US" dirty="0" err="1"/>
              <a:t>activos</a:t>
            </a:r>
            <a:r>
              <a:rPr lang="en-US" dirty="0"/>
              <a:t> finales </a:t>
            </a:r>
            <a:r>
              <a:rPr lang="en-US" dirty="0" err="1"/>
              <a:t>elegidos</a:t>
            </a:r>
            <a:r>
              <a:rPr lang="en-US" dirty="0"/>
              <a:t>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ASML: </a:t>
            </a:r>
            <a:r>
              <a:rPr lang="en-US" dirty="0" err="1"/>
              <a:t>Líder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semiconductores</a:t>
            </a:r>
            <a:r>
              <a:rPr lang="en-US" dirty="0"/>
              <a:t>, </a:t>
            </a:r>
            <a:r>
              <a:rPr lang="en-US" dirty="0" err="1"/>
              <a:t>desarrolla</a:t>
            </a:r>
            <a:r>
              <a:rPr lang="en-US" dirty="0"/>
              <a:t> </a:t>
            </a:r>
            <a:r>
              <a:rPr lang="en-US" dirty="0" err="1"/>
              <a:t>maquinaria</a:t>
            </a:r>
            <a:r>
              <a:rPr lang="en-US" dirty="0"/>
              <a:t> </a:t>
            </a:r>
            <a:r>
              <a:rPr lang="en-US" dirty="0" err="1"/>
              <a:t>avanzada</a:t>
            </a:r>
            <a:r>
              <a:rPr lang="en-US" dirty="0"/>
              <a:t> para la </a:t>
            </a:r>
            <a:r>
              <a:rPr lang="en-US" dirty="0" err="1"/>
              <a:t>fabricación</a:t>
            </a:r>
            <a:r>
              <a:rPr lang="en-US" dirty="0"/>
              <a:t> de microchips, </a:t>
            </a:r>
            <a:r>
              <a:rPr lang="en-US" dirty="0" err="1"/>
              <a:t>impulsando</a:t>
            </a:r>
            <a:r>
              <a:rPr lang="en-US" dirty="0"/>
              <a:t> la </a:t>
            </a:r>
            <a:r>
              <a:rPr lang="en-US" dirty="0" err="1"/>
              <a:t>innovación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industria</a:t>
            </a:r>
            <a:r>
              <a:rPr lang="en-US" dirty="0"/>
              <a:t> </a:t>
            </a:r>
            <a:r>
              <a:rPr lang="en-US" dirty="0" err="1"/>
              <a:t>electrónica</a:t>
            </a:r>
            <a:r>
              <a:rPr lang="en-US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NEE: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pionera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energías</a:t>
            </a:r>
            <a:r>
              <a:rPr lang="en-US" dirty="0"/>
              <a:t> </a:t>
            </a:r>
            <a:r>
              <a:rPr lang="en-US" dirty="0" err="1"/>
              <a:t>renovables</a:t>
            </a:r>
            <a:r>
              <a:rPr lang="en-US" dirty="0"/>
              <a:t>, </a:t>
            </a:r>
            <a:r>
              <a:rPr lang="en-US" dirty="0" err="1"/>
              <a:t>enfocada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solar y </a:t>
            </a:r>
            <a:r>
              <a:rPr lang="en-US" dirty="0" err="1"/>
              <a:t>eólica</a:t>
            </a:r>
            <a:r>
              <a:rPr lang="en-US" dirty="0"/>
              <a:t>, clave para la </a:t>
            </a:r>
            <a:r>
              <a:rPr lang="en-US" dirty="0" err="1"/>
              <a:t>transición</a:t>
            </a:r>
            <a:r>
              <a:rPr lang="en-US" dirty="0"/>
              <a:t> </a:t>
            </a:r>
            <a:r>
              <a:rPr lang="en-US" dirty="0" err="1"/>
              <a:t>energética</a:t>
            </a:r>
            <a:r>
              <a:rPr lang="en-US" dirty="0"/>
              <a:t> </a:t>
            </a:r>
            <a:r>
              <a:rPr lang="en-US" dirty="0" err="1"/>
              <a:t>sostenible</a:t>
            </a:r>
            <a:r>
              <a:rPr lang="en-US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PH: </a:t>
            </a:r>
            <a:r>
              <a:rPr lang="en-US" dirty="0" err="1"/>
              <a:t>Especialista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 de control y </a:t>
            </a:r>
            <a:r>
              <a:rPr lang="en-US" dirty="0" err="1"/>
              <a:t>movimiento</a:t>
            </a:r>
            <a:r>
              <a:rPr lang="en-US" dirty="0"/>
              <a:t>, </a:t>
            </a:r>
            <a:r>
              <a:rPr lang="en-US" dirty="0" err="1"/>
              <a:t>desarrolla</a:t>
            </a:r>
            <a:r>
              <a:rPr lang="en-US" dirty="0"/>
              <a:t> </a:t>
            </a:r>
            <a:r>
              <a:rPr lang="en-US" dirty="0" err="1"/>
              <a:t>soluciones</a:t>
            </a:r>
            <a:r>
              <a:rPr lang="en-US" dirty="0"/>
              <a:t> para </a:t>
            </a:r>
            <a:r>
              <a:rPr lang="en-US" dirty="0" err="1"/>
              <a:t>automatización</a:t>
            </a:r>
            <a:r>
              <a:rPr lang="en-US" dirty="0"/>
              <a:t> industrial, </a:t>
            </a:r>
            <a:r>
              <a:rPr lang="en-US" dirty="0" err="1"/>
              <a:t>robótica</a:t>
            </a:r>
            <a:r>
              <a:rPr lang="en-US" dirty="0"/>
              <a:t> y </a:t>
            </a:r>
            <a:r>
              <a:rPr lang="en-US" dirty="0" err="1"/>
              <a:t>movilidad</a:t>
            </a:r>
            <a:r>
              <a:rPr lang="en-US" dirty="0"/>
              <a:t> </a:t>
            </a:r>
            <a:r>
              <a:rPr lang="en-US" dirty="0" err="1"/>
              <a:t>sostenible</a:t>
            </a:r>
            <a:r>
              <a:rPr lang="en-US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SBGSF: </a:t>
            </a:r>
            <a:r>
              <a:rPr lang="en-US" dirty="0" err="1"/>
              <a:t>Multinacional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y </a:t>
            </a:r>
            <a:r>
              <a:rPr lang="en-US" dirty="0" err="1"/>
              <a:t>automatización</a:t>
            </a:r>
            <a:r>
              <a:rPr lang="en-US" dirty="0"/>
              <a:t>, con un </a:t>
            </a:r>
            <a:r>
              <a:rPr lang="en-US" dirty="0" err="1"/>
              <a:t>fuerte</a:t>
            </a:r>
            <a:r>
              <a:rPr lang="en-US" dirty="0"/>
              <a:t>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digitalización</a:t>
            </a:r>
            <a:r>
              <a:rPr lang="en-US" dirty="0"/>
              <a:t>, </a:t>
            </a:r>
            <a:r>
              <a:rPr lang="en-US" dirty="0" err="1"/>
              <a:t>eficiencia</a:t>
            </a:r>
            <a:r>
              <a:rPr lang="en-US" dirty="0"/>
              <a:t> </a:t>
            </a:r>
            <a:r>
              <a:rPr lang="en-US" dirty="0" err="1"/>
              <a:t>energética</a:t>
            </a:r>
            <a:r>
              <a:rPr lang="en-US" dirty="0"/>
              <a:t> e </a:t>
            </a:r>
            <a:r>
              <a:rPr lang="en-US" dirty="0" err="1"/>
              <a:t>innovación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infraestructura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77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0AFE-F244-AB03-BA00-564D2650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967133-CBDD-AAA9-514F-C3052B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3 - Innovación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D41EF1-3924-A652-5C83-06ACE413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22" y="390832"/>
            <a:ext cx="875917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D5381-4B95-1BC6-E76A-96820B15D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10CED-AE47-F473-462B-0054D741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638" y="1128094"/>
            <a:ext cx="5262386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 4 - Proveedores</a:t>
            </a:r>
          </a:p>
        </p:txBody>
      </p:sp>
      <p:pic>
        <p:nvPicPr>
          <p:cNvPr id="8194" name="Picture 2" descr="Peabody Energy Files for Chapter 11 Bankruptcy Protection - WSJ">
            <a:extLst>
              <a:ext uri="{FF2B5EF4-FFF2-40B4-BE49-F238E27FC236}">
                <a16:creationId xmlns:a16="http://schemas.microsoft.com/office/drawing/2014/main" id="{EC9DAE95-E99C-93E0-D3F8-91BEA14B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/>
          <a:stretch/>
        </p:blipFill>
        <p:spPr bwMode="auto">
          <a:xfrm>
            <a:off x="1" y="1"/>
            <a:ext cx="526238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21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UP: Union Pacific - Our Journey to Growth Transformation">
            <a:extLst>
              <a:ext uri="{FF2B5EF4-FFF2-40B4-BE49-F238E27FC236}">
                <a16:creationId xmlns:a16="http://schemas.microsoft.com/office/drawing/2014/main" id="{E31B2AAE-6B7F-6037-7C7C-DB035B44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/>
          <a:stretch/>
        </p:blipFill>
        <p:spPr bwMode="auto">
          <a:xfrm>
            <a:off x="-7252" y="3429000"/>
            <a:ext cx="526963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C235F1-0688-4635-4303-A77607843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80638" y="2543364"/>
            <a:ext cx="5262385" cy="35990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seleccionan</a:t>
            </a:r>
            <a:r>
              <a:rPr lang="en-US" sz="1400" dirty="0"/>
              <a:t> </a:t>
            </a:r>
            <a:r>
              <a:rPr lang="en-US" sz="1400" dirty="0" err="1"/>
              <a:t>empresas</a:t>
            </a:r>
            <a:r>
              <a:rPr lang="en-US" sz="1400" dirty="0"/>
              <a:t> clave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cadena</a:t>
            </a:r>
            <a:r>
              <a:rPr lang="en-US" sz="1400" dirty="0"/>
              <a:t> de </a:t>
            </a:r>
            <a:r>
              <a:rPr lang="en-US" sz="1400" dirty="0" err="1"/>
              <a:t>suministro</a:t>
            </a:r>
            <a:r>
              <a:rPr lang="en-US" sz="1400" dirty="0"/>
              <a:t> del </a:t>
            </a:r>
            <a:r>
              <a:rPr lang="en-US" sz="1400" dirty="0" err="1"/>
              <a:t>acero</a:t>
            </a:r>
            <a:r>
              <a:rPr lang="en-US" sz="1400" dirty="0"/>
              <a:t>, </a:t>
            </a:r>
            <a:r>
              <a:rPr lang="en-US" sz="1400" dirty="0" err="1"/>
              <a:t>incluyendo</a:t>
            </a:r>
            <a:r>
              <a:rPr lang="en-US" sz="1400" dirty="0"/>
              <a:t> </a:t>
            </a:r>
            <a:r>
              <a:rPr lang="en-US" sz="1400" dirty="0" err="1"/>
              <a:t>energía</a:t>
            </a:r>
            <a:r>
              <a:rPr lang="en-US" sz="1400" dirty="0"/>
              <a:t>, </a:t>
            </a:r>
            <a:r>
              <a:rPr lang="en-US" sz="1400" dirty="0" err="1"/>
              <a:t>minería</a:t>
            </a:r>
            <a:r>
              <a:rPr lang="en-US" sz="1400" dirty="0"/>
              <a:t> y </a:t>
            </a:r>
            <a:r>
              <a:rPr lang="en-US" sz="1400" dirty="0" err="1"/>
              <a:t>transporte</a:t>
            </a:r>
            <a:r>
              <a:rPr lang="en-US" sz="1400" dirty="0"/>
              <a:t> </a:t>
            </a:r>
            <a:r>
              <a:rPr lang="en-US" sz="1400" dirty="0" err="1"/>
              <a:t>ferroviario</a:t>
            </a:r>
            <a:r>
              <a:rPr lang="en-US" sz="14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/>
              <a:t>Los </a:t>
            </a:r>
            <a:r>
              <a:rPr lang="en-US" sz="1400" dirty="0" err="1"/>
              <a:t>activos</a:t>
            </a:r>
            <a:r>
              <a:rPr lang="en-US" sz="1400" dirty="0"/>
              <a:t> finales </a:t>
            </a:r>
            <a:r>
              <a:rPr lang="en-US" sz="1400" dirty="0" err="1"/>
              <a:t>elegidos</a:t>
            </a:r>
            <a:r>
              <a:rPr lang="en-US" sz="1400" dirty="0"/>
              <a:t>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AES: </a:t>
            </a:r>
            <a:r>
              <a:rPr lang="en-US" sz="1400" dirty="0" err="1"/>
              <a:t>Proveedor</a:t>
            </a:r>
            <a:r>
              <a:rPr lang="en-US" sz="1400" dirty="0"/>
              <a:t> global de </a:t>
            </a:r>
            <a:r>
              <a:rPr lang="en-US" sz="1400" dirty="0" err="1"/>
              <a:t>energía</a:t>
            </a:r>
            <a:r>
              <a:rPr lang="en-US" sz="1400" dirty="0"/>
              <a:t>, </a:t>
            </a:r>
            <a:r>
              <a:rPr lang="en-US" sz="1400" dirty="0" err="1"/>
              <a:t>incluyendo</a:t>
            </a:r>
            <a:r>
              <a:rPr lang="en-US" sz="1400" dirty="0"/>
              <a:t> </a:t>
            </a:r>
            <a:r>
              <a:rPr lang="en-US" sz="1400" dirty="0" err="1"/>
              <a:t>electricidad</a:t>
            </a:r>
            <a:r>
              <a:rPr lang="en-US" sz="1400" dirty="0"/>
              <a:t> para la </a:t>
            </a:r>
            <a:r>
              <a:rPr lang="en-US" sz="1400" dirty="0" err="1"/>
              <a:t>industria</a:t>
            </a:r>
            <a:r>
              <a:rPr lang="en-US" sz="1400" dirty="0"/>
              <a:t> </a:t>
            </a:r>
            <a:r>
              <a:rPr lang="en-US" sz="1400" dirty="0" err="1"/>
              <a:t>siderúrgica</a:t>
            </a:r>
            <a:r>
              <a:rPr lang="en-US" sz="1400" dirty="0"/>
              <a:t> y </a:t>
            </a:r>
            <a:r>
              <a:rPr lang="en-US" sz="1400" dirty="0" err="1"/>
              <a:t>minera</a:t>
            </a:r>
            <a:r>
              <a:rPr lang="en-US" sz="1400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BTU: Principal productor de </a:t>
            </a:r>
            <a:r>
              <a:rPr lang="en-US" sz="1400" dirty="0" err="1"/>
              <a:t>carbón</a:t>
            </a:r>
            <a:r>
              <a:rPr lang="en-US" sz="1400" dirty="0"/>
              <a:t>, </a:t>
            </a:r>
            <a:r>
              <a:rPr lang="en-US" sz="1400" dirty="0" err="1"/>
              <a:t>recurso</a:t>
            </a:r>
            <a:r>
              <a:rPr lang="en-US" sz="1400" dirty="0"/>
              <a:t> clave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fabricación</a:t>
            </a:r>
            <a:r>
              <a:rPr lang="en-US" sz="1400" dirty="0"/>
              <a:t> de </a:t>
            </a:r>
            <a:r>
              <a:rPr lang="en-US" sz="1400" dirty="0" err="1"/>
              <a:t>acero</a:t>
            </a:r>
            <a:r>
              <a:rPr lang="en-US" sz="1400" dirty="0"/>
              <a:t> a </a:t>
            </a:r>
            <a:r>
              <a:rPr lang="en-US" sz="1400" dirty="0" err="1"/>
              <a:t>través</a:t>
            </a:r>
            <a:r>
              <a:rPr lang="en-US" sz="1400" dirty="0"/>
              <a:t> de altos </a:t>
            </a:r>
            <a:r>
              <a:rPr lang="en-US" sz="1400" dirty="0" err="1"/>
              <a:t>hornos</a:t>
            </a:r>
            <a:r>
              <a:rPr lang="en-US" sz="1400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SCCO: </a:t>
            </a:r>
            <a:r>
              <a:rPr lang="en-US" sz="1400" dirty="0" err="1"/>
              <a:t>Líder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producción</a:t>
            </a:r>
            <a:r>
              <a:rPr lang="en-US" sz="1400" dirty="0"/>
              <a:t> de </a:t>
            </a:r>
            <a:r>
              <a:rPr lang="en-US" sz="1400" dirty="0" err="1"/>
              <a:t>cobre</a:t>
            </a:r>
            <a:r>
              <a:rPr lang="en-US" sz="1400" dirty="0"/>
              <a:t>, material </a:t>
            </a:r>
            <a:r>
              <a:rPr lang="en-US" sz="1400" dirty="0" err="1"/>
              <a:t>esencial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infraestructura</a:t>
            </a:r>
            <a:r>
              <a:rPr lang="en-US" sz="1400" dirty="0"/>
              <a:t> y </a:t>
            </a:r>
            <a:r>
              <a:rPr lang="en-US" sz="1400" dirty="0" err="1"/>
              <a:t>manufactura</a:t>
            </a:r>
            <a:r>
              <a:rPr lang="en-US" sz="1400" dirty="0"/>
              <a:t> del </a:t>
            </a:r>
            <a:r>
              <a:rPr lang="en-US" sz="1400" dirty="0" err="1"/>
              <a:t>acero</a:t>
            </a:r>
            <a:r>
              <a:rPr lang="en-US" sz="1400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UNP: </a:t>
            </a:r>
            <a:r>
              <a:rPr lang="en-US" sz="1400" dirty="0" err="1"/>
              <a:t>Operador</a:t>
            </a:r>
            <a:r>
              <a:rPr lang="en-US" sz="1400" dirty="0"/>
              <a:t> </a:t>
            </a:r>
            <a:r>
              <a:rPr lang="en-US" sz="1400" dirty="0" err="1"/>
              <a:t>ferroviario</a:t>
            </a:r>
            <a:r>
              <a:rPr lang="en-US" sz="1400" dirty="0"/>
              <a:t> </a:t>
            </a:r>
            <a:r>
              <a:rPr lang="en-US" sz="1400" dirty="0" err="1"/>
              <a:t>estratégico</a:t>
            </a:r>
            <a:r>
              <a:rPr lang="en-US" sz="1400" dirty="0"/>
              <a:t> para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transporte</a:t>
            </a:r>
            <a:r>
              <a:rPr lang="en-US" sz="1400" dirty="0"/>
              <a:t> de </a:t>
            </a:r>
            <a:r>
              <a:rPr lang="en-US" sz="1400" dirty="0" err="1"/>
              <a:t>materias</a:t>
            </a:r>
            <a:r>
              <a:rPr lang="en-US" sz="1400" dirty="0"/>
              <a:t> </a:t>
            </a:r>
            <a:r>
              <a:rPr lang="en-US" sz="1400" dirty="0" err="1"/>
              <a:t>primas</a:t>
            </a:r>
            <a:r>
              <a:rPr lang="en-US" sz="1400" dirty="0"/>
              <a:t> y </a:t>
            </a:r>
            <a:r>
              <a:rPr lang="en-US" sz="1400" dirty="0" err="1"/>
              <a:t>productos</a:t>
            </a:r>
            <a:r>
              <a:rPr lang="en-US" sz="1400" dirty="0"/>
              <a:t> </a:t>
            </a:r>
            <a:r>
              <a:rPr lang="en-US" sz="1400" dirty="0" err="1"/>
              <a:t>siderúrgicos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62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4D77-27AF-B756-7516-E20EE5C2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EC53CB-141C-C96A-9D5A-56300E1D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4 - Proveedores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1AA4E56-2595-F972-96AF-37AEAD6A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6" y="390832"/>
            <a:ext cx="9301327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9ECDC5A-1739-812F-0234-DF193546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r="18738"/>
          <a:stretch/>
        </p:blipFill>
        <p:spPr bwMode="auto">
          <a:xfrm>
            <a:off x="500530" y="391887"/>
            <a:ext cx="4426033" cy="29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6779518E-18BF-3194-B818-0C153DA8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60" y="2963725"/>
            <a:ext cx="4301899" cy="32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54FA04D6-715E-7FBB-9AE2-F7C69BC9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3" y="935699"/>
            <a:ext cx="3685983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0DE263D3-4823-29D9-795A-3C08C71D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83" y="3488643"/>
            <a:ext cx="3383845" cy="24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2291C516-B7E3-8AC7-F440-92CC81BB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63475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2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7" name="Rectangle 922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4C6F3-CABA-891D-C203-BBD6953D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Elección del portafolio</a:t>
            </a:r>
          </a:p>
        </p:txBody>
      </p:sp>
      <p:pic>
        <p:nvPicPr>
          <p:cNvPr id="9218" name="Picture 2" descr="Sector Materiales de Construcción en Europa. buen sector, pero ¿qué  acciones comprar? - Bolsamania.com">
            <a:extLst>
              <a:ext uri="{FF2B5EF4-FFF2-40B4-BE49-F238E27FC236}">
                <a16:creationId xmlns:a16="http://schemas.microsoft.com/office/drawing/2014/main" id="{6CF157A9-F202-6EB5-95BA-D6C74A8F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765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085337-0D30-96F4-0458-88E720CD4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Haciendo la comparativa mediante el Sharpe de cada portafolio se determina el óptimo.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El portafolio 2 del sector de materiales básicos es el mejor entre los propuestos, con un índice de 1.89, un buen indicativo sobre el portafolio. </a:t>
            </a:r>
          </a:p>
        </p:txBody>
      </p:sp>
    </p:spTree>
    <p:extLst>
      <p:ext uri="{BB962C8B-B14F-4D97-AF65-F5344CB8AC3E}">
        <p14:creationId xmlns:p14="http://schemas.microsoft.com/office/powerpoint/2010/main" val="412640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B9EE4F2-228B-7161-0C11-815D619F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09" y="2608102"/>
            <a:ext cx="3660091" cy="28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DBA746F-3331-BC78-C849-0371356C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62" y="1275988"/>
            <a:ext cx="2105384" cy="144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B73AF2E-DBB3-EE91-351F-D2543DED4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76" y="1561390"/>
            <a:ext cx="4615180" cy="30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ECCA7B5-8EF9-B692-01EA-21879200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62" y="1594047"/>
            <a:ext cx="2985008" cy="298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665733A-ECB8-FEF7-BA39-5BAD8F26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6" b="14079"/>
          <a:stretch/>
        </p:blipFill>
        <p:spPr bwMode="auto">
          <a:xfrm>
            <a:off x="8793591" y="4053838"/>
            <a:ext cx="2892561" cy="20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7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áficas financieras en una pantalla oscura">
            <a:extLst>
              <a:ext uri="{FF2B5EF4-FFF2-40B4-BE49-F238E27FC236}">
                <a16:creationId xmlns:a16="http://schemas.microsoft.com/office/drawing/2014/main" id="{4C04A787-720D-D991-2D69-DA863C0369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A92D2D-2470-3530-529A-95E08707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Análisis</a:t>
            </a:r>
            <a:r>
              <a:rPr lang="en-US" sz="4400" dirty="0">
                <a:solidFill>
                  <a:srgbClr val="FFFFFF"/>
                </a:solidFill>
              </a:rPr>
              <a:t> Vertical y Horizontal</a:t>
            </a:r>
          </a:p>
        </p:txBody>
      </p:sp>
    </p:spTree>
    <p:extLst>
      <p:ext uri="{BB962C8B-B14F-4D97-AF65-F5344CB8AC3E}">
        <p14:creationId xmlns:p14="http://schemas.microsoft.com/office/powerpoint/2010/main" val="25844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8DC80-5E0C-2F4C-389B-060092FF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Efectivo y Equivalentes al Efectivo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4B62DF-78F1-C021-C8BB-448D529F5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9346"/>
            <a:ext cx="3932237" cy="3629641"/>
          </a:xfrm>
        </p:spPr>
        <p:txBody>
          <a:bodyPr/>
          <a:lstStyle/>
          <a:p>
            <a:r>
              <a:rPr lang="es-ES" b="1" dirty="0"/>
              <a:t>Tendencia decreciente</a:t>
            </a:r>
            <a:r>
              <a:rPr lang="es-ES" dirty="0"/>
              <a:t> en efectivo y equivalentes, reflejando una </a:t>
            </a:r>
            <a:r>
              <a:rPr lang="es-ES" b="1" dirty="0"/>
              <a:t>disminución en liquidez operativa</a:t>
            </a:r>
            <a:r>
              <a:rPr lang="es-ES" dirty="0"/>
              <a:t>.</a:t>
            </a:r>
          </a:p>
          <a:p>
            <a:r>
              <a:rPr lang="es-ES" dirty="0"/>
              <a:t>Coincide con altos costos financieros y adquisición de activos estratégicos, lo que sugiere </a:t>
            </a:r>
            <a:r>
              <a:rPr lang="es-ES" b="1" dirty="0"/>
              <a:t>reinversión del efectivo en optimización operativa y expansión logística</a:t>
            </a:r>
            <a:r>
              <a:rPr lang="es-ES" dirty="0"/>
              <a:t>.</a:t>
            </a:r>
            <a:endParaRPr lang="es-PE" dirty="0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7240DFA7-2902-8B05-C553-150C66297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50964"/>
              </p:ext>
            </p:extLst>
          </p:nvPr>
        </p:nvGraphicFramePr>
        <p:xfrm>
          <a:off x="839788" y="4402636"/>
          <a:ext cx="3932237" cy="548640"/>
        </p:xfrm>
        <a:graphic>
          <a:graphicData uri="http://schemas.openxmlformats.org/drawingml/2006/table">
            <a:tbl>
              <a:tblPr/>
              <a:tblGrid>
                <a:gridCol w="995115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57727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1002065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330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15.65%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5485DA8-FDB0-55AA-D337-2AE5BCA3F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34903"/>
              </p:ext>
            </p:extLst>
          </p:nvPr>
        </p:nvGraphicFramePr>
        <p:xfrm>
          <a:off x="835518" y="5185327"/>
          <a:ext cx="3931270" cy="548640"/>
        </p:xfrm>
        <a:graphic>
          <a:graphicData uri="http://schemas.openxmlformats.org/drawingml/2006/table">
            <a:tbl>
              <a:tblPr/>
              <a:tblGrid>
                <a:gridCol w="836062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67313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78370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49525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-10.85%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-3.43%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256507DE-0731-1374-9B3E-C05493C9A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/>
          <a:stretch/>
        </p:blipFill>
        <p:spPr bwMode="auto">
          <a:xfrm>
            <a:off x="4981541" y="977038"/>
            <a:ext cx="6765631" cy="413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8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E430-9C16-38C7-179C-6605662FB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E4ACA-1662-E2C9-5DF2-92B2A76F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Propiedades, Planta y Equipo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3A0517DC-9CC7-C14D-B194-834015384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78817"/>
              </p:ext>
            </p:extLst>
          </p:nvPr>
        </p:nvGraphicFramePr>
        <p:xfrm>
          <a:off x="839788" y="3891792"/>
          <a:ext cx="3932238" cy="548640"/>
        </p:xfrm>
        <a:graphic>
          <a:graphicData uri="http://schemas.openxmlformats.org/drawingml/2006/table">
            <a:tbl>
              <a:tblPr/>
              <a:tblGrid>
                <a:gridCol w="1022036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35422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78728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96052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47.84%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40.77%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0F84E8D-6425-77BD-CED6-9C9DD1E6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69592"/>
              </p:ext>
            </p:extLst>
          </p:nvPr>
        </p:nvGraphicFramePr>
        <p:xfrm>
          <a:off x="895189" y="4685858"/>
          <a:ext cx="3839713" cy="548640"/>
        </p:xfrm>
        <a:graphic>
          <a:graphicData uri="http://schemas.openxmlformats.org/drawingml/2006/table">
            <a:tbl>
              <a:tblPr/>
              <a:tblGrid>
                <a:gridCol w="816590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42456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55585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25082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16.70%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9E881EE3-4108-0FE0-9892-F098D1CD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67" y="457200"/>
            <a:ext cx="5509486" cy="39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898F995-5D4D-3CCE-671B-2CF0BF22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75" y="1944502"/>
            <a:ext cx="3103984" cy="30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403492-63C5-5648-2A3E-29650DDC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15" y="4960178"/>
            <a:ext cx="4671452" cy="11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5C1D81-0E56-DCF6-43EB-2B1B75C3C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9346"/>
            <a:ext cx="3932237" cy="3629641"/>
          </a:xfrm>
        </p:spPr>
        <p:txBody>
          <a:bodyPr/>
          <a:lstStyle/>
          <a:p>
            <a:r>
              <a:rPr lang="es-ES" b="1" dirty="0"/>
              <a:t>Aumento </a:t>
            </a:r>
            <a:r>
              <a:rPr lang="es-ES" dirty="0"/>
              <a:t>en propiedades, planta y equipo, impulsado por </a:t>
            </a:r>
            <a:r>
              <a:rPr lang="es-ES" b="1" dirty="0"/>
              <a:t>inversiones estratégicas</a:t>
            </a:r>
            <a:r>
              <a:rPr lang="es-ES" dirty="0"/>
              <a:t> en la planta de Pisco, una nueva acería y un tren laminador. </a:t>
            </a:r>
            <a:r>
              <a:rPr lang="es-ES" b="1" dirty="0"/>
              <a:t>Apuesta por expansión productiva pese a menores ganancias en el corto plazo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82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16808-A3D0-AAE1-5AB7-31890E95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A6D8-5E5F-31C5-14C0-8D2F6A8E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Inventarios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FBE73B-0420-65F9-881E-DFC7FA6E8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8678"/>
            <a:ext cx="3932237" cy="3620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Aumento en 2021 (+168.32%)</a:t>
            </a:r>
            <a:r>
              <a:rPr lang="es-ES" dirty="0"/>
              <a:t> por alta demanda de acero en LATAM.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Caída en 2023 (-38.18%)</a:t>
            </a:r>
            <a:r>
              <a:rPr lang="es-ES" dirty="0"/>
              <a:t>, reflejando menor producción y optimización de inventarios.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B99A1D7C-6040-104E-192B-B4CBEC2E3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08229"/>
              </p:ext>
            </p:extLst>
          </p:nvPr>
        </p:nvGraphicFramePr>
        <p:xfrm>
          <a:off x="839788" y="3813712"/>
          <a:ext cx="3932237" cy="548640"/>
        </p:xfrm>
        <a:graphic>
          <a:graphicData uri="http://schemas.openxmlformats.org/drawingml/2006/table">
            <a:tbl>
              <a:tblPr/>
              <a:tblGrid>
                <a:gridCol w="1022035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35422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78728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96052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E2973436-5414-B935-F3C8-0780BDF81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87815"/>
              </p:ext>
            </p:extLst>
          </p:nvPr>
        </p:nvGraphicFramePr>
        <p:xfrm>
          <a:off x="890590" y="4550326"/>
          <a:ext cx="3839712" cy="548640"/>
        </p:xfrm>
        <a:graphic>
          <a:graphicData uri="http://schemas.openxmlformats.org/drawingml/2006/table">
            <a:tbl>
              <a:tblPr/>
              <a:tblGrid>
                <a:gridCol w="816591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42456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55584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25081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168.32%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-38.18%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4098" name="Picture 2" descr="Tibia la recuperación del consumo de acero en Latinoamérica">
            <a:extLst>
              <a:ext uri="{FF2B5EF4-FFF2-40B4-BE49-F238E27FC236}">
                <a16:creationId xmlns:a16="http://schemas.microsoft.com/office/drawing/2014/main" id="{71A81E07-EBA8-ACB8-2941-FBA4F4A0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45" y="3708062"/>
            <a:ext cx="4914090" cy="24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1B9EAD9-AA74-9A09-C2CE-33EEAF2DA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r="818"/>
          <a:stretch/>
        </p:blipFill>
        <p:spPr bwMode="auto">
          <a:xfrm>
            <a:off x="4865555" y="880723"/>
            <a:ext cx="6890623" cy="26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1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0227-0309-F3B4-BE5F-F9840DB1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F5A7A-D0D3-B720-0AF8-1E267717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12" y="457200"/>
            <a:ext cx="3932237" cy="1600200"/>
          </a:xfrm>
        </p:spPr>
        <p:txBody>
          <a:bodyPr/>
          <a:lstStyle/>
          <a:p>
            <a:r>
              <a:rPr lang="es-PE" b="1" dirty="0"/>
              <a:t>Otros Pasivos Financieros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D78DFE-743F-681E-08E6-AC5583B96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812" y="2230048"/>
            <a:ext cx="3932237" cy="36389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Financiación </a:t>
            </a:r>
            <a:r>
              <a:rPr lang="es-ES" dirty="0"/>
              <a:t>con préstamos del </a:t>
            </a:r>
            <a:r>
              <a:rPr lang="es-ES" b="1" dirty="0"/>
              <a:t>BCP, Interbank</a:t>
            </a:r>
            <a:r>
              <a:rPr lang="es-ES" dirty="0"/>
              <a:t> </a:t>
            </a:r>
            <a:r>
              <a:rPr lang="es-ES" b="1" dirty="0"/>
              <a:t>y otros </a:t>
            </a:r>
            <a:r>
              <a:rPr lang="es-ES" dirty="0"/>
              <a:t>para expansión.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Infraestructura</a:t>
            </a:r>
            <a:r>
              <a:rPr lang="es-ES" dirty="0"/>
              <a:t>: acería, tren de laminación, centro en Lurín, mejora en planta de clavos y alambres.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Mayor gasto financiero</a:t>
            </a:r>
            <a:r>
              <a:rPr lang="es-ES" dirty="0"/>
              <a:t> por alza en tasas de interés.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8683AA9-63A4-425C-341E-CF07074AB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42349"/>
              </p:ext>
            </p:extLst>
          </p:nvPr>
        </p:nvGraphicFramePr>
        <p:xfrm>
          <a:off x="886417" y="4342794"/>
          <a:ext cx="3857632" cy="548640"/>
        </p:xfrm>
        <a:graphic>
          <a:graphicData uri="http://schemas.openxmlformats.org/drawingml/2006/table">
            <a:tbl>
              <a:tblPr/>
              <a:tblGrid>
                <a:gridCol w="1002644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17675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60159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154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37.43%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1EDE4EF-67B8-CB94-D72D-D0391577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12432"/>
              </p:ext>
            </p:extLst>
          </p:nvPr>
        </p:nvGraphicFramePr>
        <p:xfrm>
          <a:off x="931437" y="5124550"/>
          <a:ext cx="3766863" cy="548640"/>
        </p:xfrm>
        <a:graphic>
          <a:graphicData uri="http://schemas.openxmlformats.org/drawingml/2006/table">
            <a:tbl>
              <a:tblPr/>
              <a:tblGrid>
                <a:gridCol w="801097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22678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37455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05633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378.11%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-27.30%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26849534-B356-CCD3-2089-2CC527FA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31" y="1961546"/>
            <a:ext cx="6028948" cy="3518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32A928-836E-7C48-FB10-647AF37B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186" y="5479855"/>
            <a:ext cx="5786317" cy="6223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D4BAF0-DB17-B3AA-7AB7-24A7679D1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34" y="969627"/>
            <a:ext cx="5829883" cy="8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1676</Words>
  <Application>Microsoft Office PowerPoint</Application>
  <PresentationFormat>Panorámica</PresentationFormat>
  <Paragraphs>308</Paragraphs>
  <Slides>30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Aptos Narrow</vt:lpstr>
      <vt:lpstr>Arial</vt:lpstr>
      <vt:lpstr>Calibri</vt:lpstr>
      <vt:lpstr>Tema de Office</vt:lpstr>
      <vt:lpstr>Análisis Financiero: Corporación Aceros Arequipa</vt:lpstr>
      <vt:lpstr>Presentación de PowerPoint</vt:lpstr>
      <vt:lpstr>Presentación de PowerPoint</vt:lpstr>
      <vt:lpstr>Presentación de PowerPoint</vt:lpstr>
      <vt:lpstr>Análisis Vertical y Horizontal</vt:lpstr>
      <vt:lpstr>Efectivo y Equivalentes al Efectivo</vt:lpstr>
      <vt:lpstr>Propiedades, Planta y Equipo</vt:lpstr>
      <vt:lpstr>Inventarios</vt:lpstr>
      <vt:lpstr>Otros Pasivos Financieros</vt:lpstr>
      <vt:lpstr>Costo de Ventas</vt:lpstr>
      <vt:lpstr>Otros Ingresos Operativos</vt:lpstr>
      <vt:lpstr>Análisis de Ratios</vt:lpstr>
      <vt:lpstr>Ratios de Liquidez - Prueba Ácida</vt:lpstr>
      <vt:lpstr>Ratios de Gestión - Ciclo de Conversión de Efectivo</vt:lpstr>
      <vt:lpstr>Conexión entre Prueba Ácida y CCE</vt:lpstr>
      <vt:lpstr>Ratios de Solvencia - Costo de la Deuda</vt:lpstr>
      <vt:lpstr>Ratios de Solvencia – Cobertura de Intereses</vt:lpstr>
      <vt:lpstr>Ratios Rentabilidad - Margen EBIT</vt:lpstr>
      <vt:lpstr>Conclusiones Generales</vt:lpstr>
      <vt:lpstr>Portafolios de Inversión</vt:lpstr>
      <vt:lpstr>Repositorio de Github</vt:lpstr>
      <vt:lpstr>Portafolio 1 - Mercado</vt:lpstr>
      <vt:lpstr>Portafolio 1 - Mercado</vt:lpstr>
      <vt:lpstr>Portafolio 2 - Sector</vt:lpstr>
      <vt:lpstr>Portafolio 2 - Sector</vt:lpstr>
      <vt:lpstr>Portafolio 3 - Innovación</vt:lpstr>
      <vt:lpstr>Portafolio 3 - Innovación</vt:lpstr>
      <vt:lpstr>Portafolio 4 - Proveedores</vt:lpstr>
      <vt:lpstr>Portafolio 4 - Proveedores</vt:lpstr>
      <vt:lpstr>Elección del portafolio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Germán Rosales</dc:creator>
  <cp:lastModifiedBy>Germán Rosales</cp:lastModifiedBy>
  <cp:revision>2</cp:revision>
  <dcterms:created xsi:type="dcterms:W3CDTF">2025-01-30T06:29:44Z</dcterms:created>
  <dcterms:modified xsi:type="dcterms:W3CDTF">2025-02-27T10:20:01Z</dcterms:modified>
</cp:coreProperties>
</file>